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44" r:id="rId2"/>
    <p:sldId id="291" r:id="rId3"/>
    <p:sldId id="301" r:id="rId4"/>
    <p:sldId id="302" r:id="rId5"/>
    <p:sldId id="346" r:id="rId6"/>
    <p:sldId id="347" r:id="rId7"/>
    <p:sldId id="305" r:id="rId8"/>
    <p:sldId id="349" r:id="rId9"/>
    <p:sldId id="350" r:id="rId10"/>
    <p:sldId id="351" r:id="rId11"/>
    <p:sldId id="352" r:id="rId12"/>
    <p:sldId id="348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03" r:id="rId21"/>
    <p:sldId id="345" r:id="rId2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C6E0"/>
    <a:srgbClr val="333333"/>
    <a:srgbClr val="8E44AD"/>
    <a:srgbClr val="C6473C"/>
    <a:srgbClr val="410D24"/>
    <a:srgbClr val="98326B"/>
    <a:srgbClr val="74244A"/>
    <a:srgbClr val="300A24"/>
    <a:srgbClr val="962F49"/>
    <a:srgbClr val="AD3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8" autoAdjust="0"/>
  </p:normalViewPr>
  <p:slideViewPr>
    <p:cSldViewPr snapToGrid="0">
      <p:cViewPr varScale="1">
        <p:scale>
          <a:sx n="69" d="100"/>
          <a:sy n="69" d="100"/>
        </p:scale>
        <p:origin x="642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5CEAA-838C-4B89-B6FA-A50BB2E4F558}" type="datetimeFigureOut">
              <a:rPr lang="id-ID" smtClean="0"/>
              <a:t>17/12/2025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75EA4-2CFD-4A17-9989-4E2E497AF1A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1710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75EA4-2CFD-4A17-9989-4E2E497AF1A7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1081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75EA4-2CFD-4A17-9989-4E2E497AF1A7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0264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75EA4-2CFD-4A17-9989-4E2E497AF1A7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57837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75EA4-2CFD-4A17-9989-4E2E497AF1A7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9584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75EA4-2CFD-4A17-9989-4E2E497AF1A7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8771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75EA4-2CFD-4A17-9989-4E2E497AF1A7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0657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75EA4-2CFD-4A17-9989-4E2E497AF1A7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8017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75EA4-2CFD-4A17-9989-4E2E497AF1A7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1254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75EA4-2CFD-4A17-9989-4E2E497AF1A7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9291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75EA4-2CFD-4A17-9989-4E2E497AF1A7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6159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75EA4-2CFD-4A17-9989-4E2E497AF1A7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2359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75EA4-2CFD-4A17-9989-4E2E497AF1A7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9330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75EA4-2CFD-4A17-9989-4E2E497AF1A7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5609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81965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0884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4304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02895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1403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7277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0760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001079" y="278296"/>
            <a:ext cx="12191999" cy="6414052"/>
            <a:chOff x="1154113" y="2038815"/>
            <a:chExt cx="4040774" cy="2215331"/>
          </a:xfrm>
        </p:grpSpPr>
        <p:pic>
          <p:nvPicPr>
            <p:cNvPr id="4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113" y="2038815"/>
              <a:ext cx="4040774" cy="2215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739900" y="2178050"/>
              <a:ext cx="2851150" cy="179705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768542" y="681423"/>
            <a:ext cx="8602614" cy="5203002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06597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3364593" y="1663656"/>
            <a:ext cx="8157756" cy="4529182"/>
            <a:chOff x="1154113" y="2038815"/>
            <a:chExt cx="4040774" cy="2215331"/>
          </a:xfrm>
        </p:grpSpPr>
        <p:pic>
          <p:nvPicPr>
            <p:cNvPr id="4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113" y="2038815"/>
              <a:ext cx="4040774" cy="2215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739900" y="2178050"/>
              <a:ext cx="2851150" cy="179705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2177144" y="1948318"/>
            <a:ext cx="5750594" cy="3674018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55782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02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8193F-C3D3-426B-8C19-A296F74DE205}" type="datetimeFigureOut">
              <a:rPr lang="id-ID" smtClean="0"/>
              <a:t>17/12/2025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A48A6-EE40-4107-A81F-211C782FE97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2657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72" r:id="rId3"/>
    <p:sldLayoutId id="2147483650" r:id="rId4"/>
    <p:sldLayoutId id="2147483665" r:id="rId5"/>
    <p:sldLayoutId id="2147483673" r:id="rId6"/>
    <p:sldLayoutId id="214748367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4" Type="http://schemas.openxmlformats.org/officeDocument/2006/relationships/image" Target="../media/image38.png"/><Relationship Id="rId3" Type="http://schemas.openxmlformats.org/officeDocument/2006/relationships/image" Target="../media/image2.svg"/><Relationship Id="rId33" Type="http://schemas.openxmlformats.org/officeDocument/2006/relationships/image" Target="../media/image31.svg"/><Relationship Id="rId2" Type="http://schemas.openxmlformats.org/officeDocument/2006/relationships/image" Target="../media/image36.pn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3.xml"/><Relationship Id="rId32" Type="http://schemas.openxmlformats.org/officeDocument/2006/relationships/image" Target="../media/image37.png"/><Relationship Id="rId6" Type="http://schemas.openxmlformats.org/officeDocument/2006/relationships/image" Target="../media/image5.svg"/><Relationship Id="rId36" Type="http://schemas.openxmlformats.org/officeDocument/2006/relationships/image" Target="../media/image2.png"/><Relationship Id="rId31" Type="http://schemas.openxmlformats.org/officeDocument/2006/relationships/image" Target="../media/image29.svg"/><Relationship Id="rId35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7" Type="http://schemas.openxmlformats.org/officeDocument/2006/relationships/image" Target="../media/image5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7.png"/><Relationship Id="rId7" Type="http://schemas.openxmlformats.org/officeDocument/2006/relationships/image" Target="../media/image50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11" Type="http://schemas.openxmlformats.org/officeDocument/2006/relationships/image" Target="../media/image15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8" Type="http://schemas.openxmlformats.org/officeDocument/2006/relationships/image" Target="../media/image22.jpeg"/><Relationship Id="rId7" Type="http://schemas.openxmlformats.org/officeDocument/2006/relationships/image" Target="../media/image50.svg"/><Relationship Id="rId17" Type="http://schemas.openxmlformats.org/officeDocument/2006/relationships/image" Target="../media/image1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10" Type="http://schemas.openxmlformats.org/officeDocument/2006/relationships/image" Target="../media/image21.png"/><Relationship Id="rId9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-47469"/>
            <a:ext cx="5793539" cy="6905469"/>
            <a:chOff x="0" y="0"/>
            <a:chExt cx="11587078" cy="1381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87079" cy="13810887"/>
            </a:xfrm>
            <a:custGeom>
              <a:avLst/>
              <a:gdLst/>
              <a:ahLst/>
              <a:cxnLst/>
              <a:rect l="l" t="t" r="r" b="b"/>
              <a:pathLst>
                <a:path w="11587079" h="13810887">
                  <a:moveTo>
                    <a:pt x="0" y="0"/>
                  </a:moveTo>
                  <a:lnTo>
                    <a:pt x="11587079" y="0"/>
                  </a:lnTo>
                  <a:lnTo>
                    <a:pt x="11587079" y="13810887"/>
                  </a:lnTo>
                  <a:lnTo>
                    <a:pt x="0" y="13810887"/>
                  </a:lnTo>
                  <a:close/>
                </a:path>
              </a:pathLst>
            </a:custGeom>
            <a:solidFill>
              <a:srgbClr val="DCC6E0">
                <a:alpha val="88235"/>
              </a:srgbClr>
            </a:solidFill>
            <a:ln w="12700">
              <a:noFill/>
            </a:ln>
          </p:spPr>
        </p:sp>
      </p:grpSp>
      <p:sp>
        <p:nvSpPr>
          <p:cNvPr id="4" name="Freeform 4"/>
          <p:cNvSpPr/>
          <p:nvPr/>
        </p:nvSpPr>
        <p:spPr>
          <a:xfrm>
            <a:off x="1" y="1"/>
            <a:ext cx="1593659" cy="1593659"/>
          </a:xfrm>
          <a:custGeom>
            <a:avLst/>
            <a:gdLst/>
            <a:ahLst/>
            <a:cxnLst/>
            <a:rect l="l" t="t" r="r" b="b"/>
            <a:pathLst>
              <a:path w="2390489" h="2390489">
                <a:moveTo>
                  <a:pt x="0" y="0"/>
                </a:moveTo>
                <a:lnTo>
                  <a:pt x="2390489" y="0"/>
                </a:lnTo>
                <a:lnTo>
                  <a:pt x="2390489" y="2390489"/>
                </a:lnTo>
                <a:lnTo>
                  <a:pt x="0" y="2390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793540" y="-47469"/>
            <a:ext cx="6398461" cy="6905469"/>
          </a:xfrm>
          <a:custGeom>
            <a:avLst/>
            <a:gdLst/>
            <a:ahLst/>
            <a:cxnLst/>
            <a:rect l="l" t="t" r="r" b="b"/>
            <a:pathLst>
              <a:path w="9597691" h="10358204">
                <a:moveTo>
                  <a:pt x="0" y="0"/>
                </a:moveTo>
                <a:lnTo>
                  <a:pt x="9597691" y="0"/>
                </a:lnTo>
                <a:lnTo>
                  <a:pt x="9597691" y="10358204"/>
                </a:lnTo>
                <a:lnTo>
                  <a:pt x="0" y="1035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893" t="-45589" r="-33443" b="-44902"/>
            </a:stretch>
          </a:blipFill>
        </p:spPr>
      </p:sp>
      <p:sp>
        <p:nvSpPr>
          <p:cNvPr id="6" name="Freeform 6"/>
          <p:cNvSpPr/>
          <p:nvPr/>
        </p:nvSpPr>
        <p:spPr>
          <a:xfrm rot="1611360" flipH="1">
            <a:off x="10166490" y="365678"/>
            <a:ext cx="2089626" cy="1091229"/>
          </a:xfrm>
          <a:custGeom>
            <a:avLst/>
            <a:gdLst/>
            <a:ahLst/>
            <a:cxnLst/>
            <a:rect l="l" t="t" r="r" b="b"/>
            <a:pathLst>
              <a:path w="3134439" h="1636843">
                <a:moveTo>
                  <a:pt x="3134439" y="0"/>
                </a:moveTo>
                <a:lnTo>
                  <a:pt x="0" y="0"/>
                </a:lnTo>
                <a:lnTo>
                  <a:pt x="0" y="1636843"/>
                </a:lnTo>
                <a:lnTo>
                  <a:pt x="3134439" y="1636843"/>
                </a:lnTo>
                <a:lnTo>
                  <a:pt x="313443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 l="-14517" r="-1451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598341" y="5264341"/>
            <a:ext cx="1593659" cy="1593659"/>
          </a:xfrm>
          <a:custGeom>
            <a:avLst/>
            <a:gdLst/>
            <a:ahLst/>
            <a:cxnLst/>
            <a:rect l="l" t="t" r="r" b="b"/>
            <a:pathLst>
              <a:path w="2390489" h="2390489">
                <a:moveTo>
                  <a:pt x="0" y="0"/>
                </a:moveTo>
                <a:lnTo>
                  <a:pt x="2390489" y="0"/>
                </a:lnTo>
                <a:lnTo>
                  <a:pt x="2390489" y="2390489"/>
                </a:lnTo>
                <a:lnTo>
                  <a:pt x="0" y="2390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85801" y="5000550"/>
            <a:ext cx="2107019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9"/>
              </a:lnSpc>
            </a:pPr>
            <a:r>
              <a:rPr lang="en-US" sz="1600" b="1" spc="299">
                <a:solidFill>
                  <a:srgbClr val="8E44AD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PRESENTED BY: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1377" y="5488120"/>
            <a:ext cx="267758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b="1" spc="299">
                <a:solidFill>
                  <a:srgbClr val="8E44AD"/>
                </a:solidFill>
                <a:latin typeface="Poppins Bold"/>
                <a:ea typeface="Poppins Bold"/>
                <a:cs typeface="Poppins Bold"/>
                <a:sym typeface="Poppins Bold"/>
              </a:rPr>
              <a:t>Tayyaba Ejaz - 2751</a:t>
            </a:r>
          </a:p>
          <a:p>
            <a:pPr>
              <a:lnSpc>
                <a:spcPts val="1680"/>
              </a:lnSpc>
            </a:pPr>
            <a:r>
              <a:rPr lang="en-US" sz="1400" b="1" spc="300">
                <a:solidFill>
                  <a:srgbClr val="8E44AD"/>
                </a:solidFill>
                <a:latin typeface="Poppins Bold"/>
                <a:ea typeface="Poppins Bold"/>
                <a:cs typeface="Poppins Bold"/>
                <a:sym typeface="Poppins Bold"/>
              </a:rPr>
              <a:t>Laiba Hassan - 2769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61811" y="1053920"/>
            <a:ext cx="3335523" cy="2551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921"/>
              </a:lnSpc>
            </a:pPr>
            <a:r>
              <a:rPr lang="en-US" sz="16601" b="1" dirty="0">
                <a:solidFill>
                  <a:srgbClr val="8E44AD"/>
                </a:solidFill>
                <a:latin typeface="Arimo Bold"/>
                <a:ea typeface="Arimo Bold"/>
                <a:cs typeface="Arimo Bold"/>
                <a:sym typeface="Arimo Bold"/>
              </a:rPr>
              <a:t>RF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398607" y="3517256"/>
            <a:ext cx="5394787" cy="660851"/>
            <a:chOff x="0" y="0"/>
            <a:chExt cx="10789573" cy="13217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62859" cy="1307211"/>
            </a:xfrm>
            <a:custGeom>
              <a:avLst/>
              <a:gdLst/>
              <a:ahLst/>
              <a:cxnLst/>
              <a:rect l="l" t="t" r="r" b="b"/>
              <a:pathLst>
                <a:path w="10762859" h="1307211">
                  <a:moveTo>
                    <a:pt x="11397" y="0"/>
                  </a:moveTo>
                  <a:lnTo>
                    <a:pt x="10751463" y="0"/>
                  </a:lnTo>
                  <a:cubicBezTo>
                    <a:pt x="10757731" y="0"/>
                    <a:pt x="10762859" y="5715"/>
                    <a:pt x="10762859" y="12700"/>
                  </a:cubicBezTo>
                  <a:lnTo>
                    <a:pt x="10762859" y="1294511"/>
                  </a:lnTo>
                  <a:cubicBezTo>
                    <a:pt x="10762859" y="1301496"/>
                    <a:pt x="10757731" y="1307211"/>
                    <a:pt x="10751463" y="1307211"/>
                  </a:cubicBezTo>
                  <a:lnTo>
                    <a:pt x="11397" y="1307211"/>
                  </a:lnTo>
                  <a:cubicBezTo>
                    <a:pt x="5128" y="1307211"/>
                    <a:pt x="0" y="1301496"/>
                    <a:pt x="0" y="1294511"/>
                  </a:cubicBezTo>
                  <a:lnTo>
                    <a:pt x="0" y="12700"/>
                  </a:lnTo>
                  <a:cubicBezTo>
                    <a:pt x="0" y="5715"/>
                    <a:pt x="5128" y="0"/>
                    <a:pt x="11397" y="0"/>
                  </a:cubicBezTo>
                  <a:moveTo>
                    <a:pt x="11397" y="25400"/>
                  </a:moveTo>
                  <a:lnTo>
                    <a:pt x="11397" y="12700"/>
                  </a:lnTo>
                  <a:lnTo>
                    <a:pt x="22793" y="12700"/>
                  </a:lnTo>
                  <a:lnTo>
                    <a:pt x="22793" y="1294511"/>
                  </a:lnTo>
                  <a:lnTo>
                    <a:pt x="11397" y="1294511"/>
                  </a:lnTo>
                  <a:lnTo>
                    <a:pt x="11397" y="1281811"/>
                  </a:lnTo>
                  <a:lnTo>
                    <a:pt x="10751463" y="1281811"/>
                  </a:lnTo>
                  <a:lnTo>
                    <a:pt x="10751463" y="1294511"/>
                  </a:lnTo>
                  <a:lnTo>
                    <a:pt x="10740067" y="1294511"/>
                  </a:lnTo>
                  <a:lnTo>
                    <a:pt x="10740067" y="12700"/>
                  </a:lnTo>
                  <a:lnTo>
                    <a:pt x="10751463" y="12700"/>
                  </a:lnTo>
                  <a:lnTo>
                    <a:pt x="10751463" y="25400"/>
                  </a:lnTo>
                  <a:lnTo>
                    <a:pt x="11397" y="25400"/>
                  </a:lnTo>
                  <a:close/>
                </a:path>
              </a:pathLst>
            </a:custGeom>
            <a:solidFill>
              <a:srgbClr val="8E44AD"/>
            </a:solidFill>
            <a:ln w="12700">
              <a:noFill/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3634639" y="3622282"/>
            <a:ext cx="50776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b="1" spc="1400">
                <a:solidFill>
                  <a:srgbClr val="8E44AD"/>
                </a:solidFill>
                <a:latin typeface="Arimo Bold"/>
                <a:ea typeface="Arimo Bold"/>
                <a:cs typeface="Arimo Bold"/>
                <a:sym typeface="Arimo Bold"/>
              </a:rPr>
              <a:t>RECIPE FUSION</a:t>
            </a:r>
          </a:p>
        </p:txBody>
      </p:sp>
    </p:spTree>
    <p:extLst>
      <p:ext uri="{BB962C8B-B14F-4D97-AF65-F5344CB8AC3E}">
        <p14:creationId xmlns:p14="http://schemas.microsoft.com/office/powerpoint/2010/main" val="314984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1873" y="518071"/>
            <a:ext cx="36016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4000" b="1" dirty="0" smtClean="0">
                <a:solidFill>
                  <a:srgbClr val="8E44AD"/>
                </a:solidFill>
                <a:latin typeface="Kelson Sans" panose="02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Landing Page</a:t>
            </a:r>
            <a:endParaRPr lang="id-ID" sz="4000" b="1" dirty="0">
              <a:solidFill>
                <a:srgbClr val="8E44AD"/>
              </a:solidFill>
              <a:latin typeface="Kelson Sans" panose="020005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542" y="678873"/>
            <a:ext cx="8602614" cy="5264727"/>
          </a:xfrm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171873" y="2365077"/>
            <a:ext cx="3180927" cy="68292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>
                <a:solidFill>
                  <a:srgbClr val="DCC6E0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Services Section</a:t>
            </a:r>
            <a:endParaRPr lang="id-ID" sz="3200" dirty="0">
              <a:solidFill>
                <a:srgbClr val="DCC6E0"/>
              </a:solidFill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5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1873" y="518071"/>
            <a:ext cx="36016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4000" b="1" dirty="0" smtClean="0">
                <a:solidFill>
                  <a:srgbClr val="8E44AD"/>
                </a:solidFill>
                <a:latin typeface="Kelson Sans" panose="02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Landing Page</a:t>
            </a:r>
            <a:endParaRPr lang="id-ID" sz="4000" b="1" dirty="0">
              <a:solidFill>
                <a:srgbClr val="8E44AD"/>
              </a:solidFill>
              <a:latin typeface="Kelson Sans" panose="020005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542" y="678873"/>
            <a:ext cx="8602614" cy="5209309"/>
          </a:xfrm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171873" y="2365077"/>
            <a:ext cx="3180927" cy="68292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>
                <a:solidFill>
                  <a:srgbClr val="DCC6E0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Contact Us</a:t>
            </a:r>
            <a:endParaRPr lang="id-ID" sz="3200" dirty="0">
              <a:solidFill>
                <a:srgbClr val="DCC6E0"/>
              </a:solidFill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98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1873" y="518071"/>
            <a:ext cx="36016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4000" b="1" dirty="0" smtClean="0">
                <a:solidFill>
                  <a:srgbClr val="8E44AD"/>
                </a:solidFill>
                <a:latin typeface="Kelson Sans" panose="02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Admin Dashboard</a:t>
            </a:r>
            <a:endParaRPr lang="id-ID" sz="4000" b="1" dirty="0">
              <a:solidFill>
                <a:srgbClr val="8E44AD"/>
              </a:solidFill>
              <a:latin typeface="Kelson Sans" panose="020005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" b="971"/>
          <a:stretch>
            <a:fillRect/>
          </a:stretch>
        </p:blipFill>
        <p:spPr/>
      </p:pic>
      <p:grpSp>
        <p:nvGrpSpPr>
          <p:cNvPr id="11" name="Group 10"/>
          <p:cNvGrpSpPr/>
          <p:nvPr/>
        </p:nvGrpSpPr>
        <p:grpSpPr>
          <a:xfrm>
            <a:off x="171873" y="2365078"/>
            <a:ext cx="3180927" cy="2267934"/>
            <a:chOff x="5609505" y="1809860"/>
            <a:chExt cx="4439370" cy="1625286"/>
          </a:xfrm>
        </p:grpSpPr>
        <p:sp>
          <p:nvSpPr>
            <p:cNvPr id="13" name="Rectangle 12"/>
            <p:cNvSpPr/>
            <p:nvPr/>
          </p:nvSpPr>
          <p:spPr>
            <a:xfrm>
              <a:off x="5609505" y="2310269"/>
              <a:ext cx="4439370" cy="11248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600" dirty="0" smtClean="0">
                  <a:solidFill>
                    <a:srgbClr val="333333"/>
                  </a:solidFill>
                  <a:latin typeface="Poppins" panose="00000500000000000000" pitchFamily="2" charset="0"/>
                  <a:ea typeface="Lato" panose="020F0502020204030203" pitchFamily="34" charset="0"/>
                  <a:cs typeface="Poppins" panose="00000500000000000000" pitchFamily="2" charset="0"/>
                </a:rPr>
                <a:t>Admin’s home screen shows the statistics of searched counts by users and sentiment analysis</a:t>
              </a:r>
              <a:endParaRPr lang="en-US" sz="1600" dirty="0">
                <a:solidFill>
                  <a:srgbClr val="333333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14" name="Subtitle 2"/>
            <p:cNvSpPr txBox="1">
              <a:spLocks/>
            </p:cNvSpPr>
            <p:nvPr/>
          </p:nvSpPr>
          <p:spPr>
            <a:xfrm>
              <a:off x="5609505" y="1809860"/>
              <a:ext cx="4439370" cy="48940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200" dirty="0" smtClean="0">
                  <a:solidFill>
                    <a:srgbClr val="DCC6E0"/>
                  </a:solidFill>
                  <a:latin typeface="Kelson Sans" panose="02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Home Screen</a:t>
              </a:r>
              <a:endParaRPr lang="id-ID" sz="3200" dirty="0">
                <a:solidFill>
                  <a:srgbClr val="DCC6E0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550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1873" y="518071"/>
            <a:ext cx="36016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4000" b="1" dirty="0" smtClean="0">
                <a:solidFill>
                  <a:srgbClr val="8E44AD"/>
                </a:solidFill>
                <a:latin typeface="Kelson Sans" panose="02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Admin Dashboard</a:t>
            </a:r>
            <a:endParaRPr lang="id-ID" sz="4000" b="1" dirty="0">
              <a:solidFill>
                <a:srgbClr val="8E44AD"/>
              </a:solidFill>
              <a:latin typeface="Kelson Sans" panose="020005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34" y="692727"/>
            <a:ext cx="8598576" cy="5181600"/>
          </a:xfrm>
        </p:spPr>
      </p:pic>
      <p:grpSp>
        <p:nvGrpSpPr>
          <p:cNvPr id="4" name="Group 3"/>
          <p:cNvGrpSpPr/>
          <p:nvPr/>
        </p:nvGrpSpPr>
        <p:grpSpPr>
          <a:xfrm>
            <a:off x="171873" y="2295805"/>
            <a:ext cx="3180927" cy="2267934"/>
            <a:chOff x="5609505" y="1809860"/>
            <a:chExt cx="4439370" cy="1625286"/>
          </a:xfrm>
        </p:grpSpPr>
        <p:sp>
          <p:nvSpPr>
            <p:cNvPr id="5" name="Rectangle 4"/>
            <p:cNvSpPr/>
            <p:nvPr/>
          </p:nvSpPr>
          <p:spPr>
            <a:xfrm>
              <a:off x="5609505" y="2310269"/>
              <a:ext cx="4439370" cy="11248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600" dirty="0" smtClean="0">
                  <a:solidFill>
                    <a:srgbClr val="333333"/>
                  </a:solidFill>
                  <a:latin typeface="Poppins" panose="00000500000000000000" pitchFamily="2" charset="0"/>
                  <a:ea typeface="Lato" panose="020F0502020204030203" pitchFamily="34" charset="0"/>
                  <a:cs typeface="Poppins" panose="00000500000000000000" pitchFamily="2" charset="0"/>
                </a:rPr>
                <a:t>There is a list of all the registered users. Admin can edit or delete any of the user</a:t>
              </a:r>
              <a:endParaRPr lang="en-US" sz="1600" dirty="0">
                <a:solidFill>
                  <a:srgbClr val="333333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7" name="Subtitle 2"/>
            <p:cNvSpPr txBox="1">
              <a:spLocks/>
            </p:cNvSpPr>
            <p:nvPr/>
          </p:nvSpPr>
          <p:spPr>
            <a:xfrm>
              <a:off x="5609505" y="1809860"/>
              <a:ext cx="4439370" cy="48940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200" dirty="0" smtClean="0">
                  <a:solidFill>
                    <a:srgbClr val="DCC6E0"/>
                  </a:solidFill>
                  <a:latin typeface="Kelson Sans" panose="02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All Users</a:t>
              </a:r>
              <a:endParaRPr lang="id-ID" sz="3200" dirty="0">
                <a:solidFill>
                  <a:srgbClr val="DCC6E0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694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1873" y="518071"/>
            <a:ext cx="36016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4000" b="1" dirty="0" smtClean="0">
                <a:solidFill>
                  <a:srgbClr val="8E44AD"/>
                </a:solidFill>
                <a:latin typeface="Kelson Sans" panose="02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Admin Dashboard</a:t>
            </a:r>
            <a:endParaRPr lang="id-ID" sz="4000" b="1" dirty="0">
              <a:solidFill>
                <a:srgbClr val="8E44AD"/>
              </a:solidFill>
              <a:latin typeface="Kelson Sans" panose="020005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542" y="678873"/>
            <a:ext cx="8602614" cy="5237018"/>
          </a:xfrm>
        </p:spPr>
      </p:pic>
      <p:grpSp>
        <p:nvGrpSpPr>
          <p:cNvPr id="4" name="Group 3"/>
          <p:cNvGrpSpPr/>
          <p:nvPr/>
        </p:nvGrpSpPr>
        <p:grpSpPr>
          <a:xfrm>
            <a:off x="171873" y="2161881"/>
            <a:ext cx="3180927" cy="3375930"/>
            <a:chOff x="5609505" y="1809860"/>
            <a:chExt cx="4439370" cy="2419317"/>
          </a:xfrm>
        </p:grpSpPr>
        <p:sp>
          <p:nvSpPr>
            <p:cNvPr id="5" name="Rectangle 4"/>
            <p:cNvSpPr/>
            <p:nvPr/>
          </p:nvSpPr>
          <p:spPr>
            <a:xfrm>
              <a:off x="5609505" y="2310269"/>
              <a:ext cx="4439370" cy="191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600" dirty="0" smtClean="0">
                  <a:solidFill>
                    <a:srgbClr val="333333"/>
                  </a:solidFill>
                  <a:latin typeface="Poppins" panose="00000500000000000000" pitchFamily="2" charset="0"/>
                  <a:ea typeface="Lato" panose="020F0502020204030203" pitchFamily="34" charset="0"/>
                  <a:cs typeface="Poppins" panose="00000500000000000000" pitchFamily="2" charset="0"/>
                </a:rPr>
                <a:t>The reviews given by different users. Admin can remove any of the review if there is some issue, any review is offensive or anything else.</a:t>
              </a:r>
              <a:endParaRPr lang="en-US" sz="1600" dirty="0">
                <a:solidFill>
                  <a:srgbClr val="333333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7" name="Subtitle 2"/>
            <p:cNvSpPr txBox="1">
              <a:spLocks/>
            </p:cNvSpPr>
            <p:nvPr/>
          </p:nvSpPr>
          <p:spPr>
            <a:xfrm>
              <a:off x="5609505" y="1809860"/>
              <a:ext cx="4439370" cy="48940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200" dirty="0" smtClean="0">
                  <a:solidFill>
                    <a:srgbClr val="DCC6E0"/>
                  </a:solidFill>
                  <a:latin typeface="Kelson Sans" panose="02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Reviews</a:t>
              </a:r>
              <a:endParaRPr lang="id-ID" sz="3200" dirty="0">
                <a:solidFill>
                  <a:srgbClr val="DCC6E0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93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1873" y="518071"/>
            <a:ext cx="36016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4000" b="1" dirty="0" smtClean="0">
                <a:solidFill>
                  <a:srgbClr val="8E44AD"/>
                </a:solidFill>
                <a:latin typeface="Kelson Sans" panose="02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User Dashboard</a:t>
            </a:r>
            <a:endParaRPr lang="id-ID" sz="4000" b="1" dirty="0">
              <a:solidFill>
                <a:srgbClr val="8E44AD"/>
              </a:solidFill>
              <a:latin typeface="Kelson Sans" panose="020005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32" y="678873"/>
            <a:ext cx="8640141" cy="5195454"/>
          </a:xfrm>
        </p:spPr>
      </p:pic>
      <p:grpSp>
        <p:nvGrpSpPr>
          <p:cNvPr id="4" name="Group 3"/>
          <p:cNvGrpSpPr/>
          <p:nvPr/>
        </p:nvGrpSpPr>
        <p:grpSpPr>
          <a:xfrm>
            <a:off x="171873" y="2159844"/>
            <a:ext cx="3180927" cy="3714483"/>
            <a:chOff x="5609505" y="1809860"/>
            <a:chExt cx="4439370" cy="2661937"/>
          </a:xfrm>
        </p:grpSpPr>
        <p:sp>
          <p:nvSpPr>
            <p:cNvPr id="5" name="Rectangle 4"/>
            <p:cNvSpPr/>
            <p:nvPr/>
          </p:nvSpPr>
          <p:spPr>
            <a:xfrm>
              <a:off x="5609505" y="2310269"/>
              <a:ext cx="4439370" cy="21615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600" dirty="0" smtClean="0">
                  <a:solidFill>
                    <a:srgbClr val="333333"/>
                  </a:solidFill>
                  <a:latin typeface="Poppins" panose="00000500000000000000" pitchFamily="2" charset="0"/>
                  <a:ea typeface="Lato" panose="020F0502020204030203" pitchFamily="34" charset="0"/>
                  <a:cs typeface="Poppins" panose="00000500000000000000" pitchFamily="2" charset="0"/>
                </a:rPr>
                <a:t>User’s home screen which shows total recipes saved by user and searches made by him. Personalized recommendations for users are also shown on this page</a:t>
              </a:r>
              <a:endParaRPr lang="en-US" sz="1600" dirty="0">
                <a:solidFill>
                  <a:srgbClr val="333333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7" name="Subtitle 2"/>
            <p:cNvSpPr txBox="1">
              <a:spLocks/>
            </p:cNvSpPr>
            <p:nvPr/>
          </p:nvSpPr>
          <p:spPr>
            <a:xfrm>
              <a:off x="5609505" y="1809860"/>
              <a:ext cx="4439370" cy="48940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200" dirty="0" smtClean="0">
                  <a:solidFill>
                    <a:srgbClr val="DCC6E0"/>
                  </a:solidFill>
                  <a:latin typeface="Kelson Sans" panose="02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Home Screen</a:t>
              </a:r>
              <a:endParaRPr lang="id-ID" sz="3200" dirty="0">
                <a:solidFill>
                  <a:srgbClr val="DCC6E0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154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1873" y="518071"/>
            <a:ext cx="36016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4000" b="1" dirty="0" smtClean="0">
                <a:solidFill>
                  <a:srgbClr val="8E44AD"/>
                </a:solidFill>
                <a:latin typeface="Kelson Sans" panose="02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User Dashboard</a:t>
            </a:r>
            <a:endParaRPr lang="id-ID" sz="4000" b="1" dirty="0">
              <a:solidFill>
                <a:srgbClr val="8E44AD"/>
              </a:solidFill>
              <a:latin typeface="Kelson Sans" panose="020005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33" y="651164"/>
            <a:ext cx="8626286" cy="5278581"/>
          </a:xfrm>
        </p:spPr>
      </p:pic>
      <p:grpSp>
        <p:nvGrpSpPr>
          <p:cNvPr id="4" name="Group 3"/>
          <p:cNvGrpSpPr/>
          <p:nvPr/>
        </p:nvGrpSpPr>
        <p:grpSpPr>
          <a:xfrm>
            <a:off x="0" y="2164163"/>
            <a:ext cx="3601660" cy="2252582"/>
            <a:chOff x="5369635" y="1820862"/>
            <a:chExt cx="5026554" cy="1614284"/>
          </a:xfrm>
        </p:grpSpPr>
        <p:sp>
          <p:nvSpPr>
            <p:cNvPr id="5" name="Rectangle 4"/>
            <p:cNvSpPr/>
            <p:nvPr/>
          </p:nvSpPr>
          <p:spPr>
            <a:xfrm>
              <a:off x="5609505" y="2310269"/>
              <a:ext cx="4439370" cy="11248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600" dirty="0" smtClean="0">
                  <a:solidFill>
                    <a:srgbClr val="333333"/>
                  </a:solidFill>
                  <a:latin typeface="Poppins" panose="00000500000000000000" pitchFamily="2" charset="0"/>
                  <a:ea typeface="Lato" panose="020F0502020204030203" pitchFamily="34" charset="0"/>
                  <a:cs typeface="Poppins" panose="00000500000000000000" pitchFamily="2" charset="0"/>
                </a:rPr>
                <a:t>User can search any recipe by it’s name or by entering available ingredients</a:t>
              </a:r>
              <a:endParaRPr lang="en-US" sz="1600" dirty="0">
                <a:solidFill>
                  <a:srgbClr val="333333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7" name="Subtitle 2"/>
            <p:cNvSpPr txBox="1">
              <a:spLocks/>
            </p:cNvSpPr>
            <p:nvPr/>
          </p:nvSpPr>
          <p:spPr>
            <a:xfrm>
              <a:off x="5369635" y="1820862"/>
              <a:ext cx="5026554" cy="48940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200" dirty="0" smtClean="0">
                  <a:solidFill>
                    <a:srgbClr val="DCC6E0"/>
                  </a:solidFill>
                  <a:latin typeface="Kelson Sans" panose="02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Search Screen</a:t>
              </a:r>
              <a:endParaRPr lang="id-ID" sz="3200" dirty="0">
                <a:solidFill>
                  <a:srgbClr val="DCC6E0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158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1873" y="518071"/>
            <a:ext cx="36016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4000" b="1" dirty="0" smtClean="0">
                <a:solidFill>
                  <a:srgbClr val="8E44AD"/>
                </a:solidFill>
                <a:latin typeface="Kelson Sans" panose="02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User Dashboard</a:t>
            </a:r>
            <a:endParaRPr lang="id-ID" sz="4000" b="1" dirty="0">
              <a:solidFill>
                <a:srgbClr val="8E44AD"/>
              </a:solidFill>
              <a:latin typeface="Kelson Sans" panose="020005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33" y="671513"/>
            <a:ext cx="8626286" cy="5229225"/>
          </a:xfrm>
        </p:spPr>
      </p:pic>
      <p:grpSp>
        <p:nvGrpSpPr>
          <p:cNvPr id="4" name="Group 3"/>
          <p:cNvGrpSpPr/>
          <p:nvPr/>
        </p:nvGrpSpPr>
        <p:grpSpPr>
          <a:xfrm>
            <a:off x="171873" y="2004860"/>
            <a:ext cx="3277909" cy="2606489"/>
            <a:chOff x="5609505" y="1809860"/>
            <a:chExt cx="4574720" cy="1867907"/>
          </a:xfrm>
        </p:grpSpPr>
        <p:sp>
          <p:nvSpPr>
            <p:cNvPr id="5" name="Rectangle 4"/>
            <p:cNvSpPr/>
            <p:nvPr/>
          </p:nvSpPr>
          <p:spPr>
            <a:xfrm>
              <a:off x="5609505" y="2310269"/>
              <a:ext cx="4439370" cy="1367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600" dirty="0" smtClean="0">
                  <a:solidFill>
                    <a:srgbClr val="333333"/>
                  </a:solidFill>
                  <a:latin typeface="Poppins" panose="00000500000000000000" pitchFamily="2" charset="0"/>
                  <a:ea typeface="Lato" panose="020F0502020204030203" pitchFamily="34" charset="0"/>
                  <a:cs typeface="Poppins" panose="00000500000000000000" pitchFamily="2" charset="0"/>
                </a:rPr>
                <a:t>User can have a generated meal planner for a week which include breakfast, lunch and dinner</a:t>
              </a:r>
              <a:endParaRPr lang="en-US" sz="1600" dirty="0">
                <a:solidFill>
                  <a:srgbClr val="333333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7" name="Subtitle 2"/>
            <p:cNvSpPr txBox="1">
              <a:spLocks/>
            </p:cNvSpPr>
            <p:nvPr/>
          </p:nvSpPr>
          <p:spPr>
            <a:xfrm>
              <a:off x="5609505" y="1809860"/>
              <a:ext cx="4574720" cy="48940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200" dirty="0" smtClean="0">
                  <a:solidFill>
                    <a:srgbClr val="DCC6E0"/>
                  </a:solidFill>
                  <a:latin typeface="Kelson Sans" panose="02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Meal Planner</a:t>
              </a:r>
              <a:endParaRPr lang="id-ID" sz="3200" dirty="0">
                <a:solidFill>
                  <a:srgbClr val="DCC6E0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62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1873" y="518071"/>
            <a:ext cx="36016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4000" b="1" dirty="0" smtClean="0">
                <a:solidFill>
                  <a:srgbClr val="8E44AD"/>
                </a:solidFill>
                <a:latin typeface="Kelson Sans" panose="02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User Dashboard</a:t>
            </a:r>
            <a:endParaRPr lang="id-ID" sz="4000" b="1" dirty="0">
              <a:solidFill>
                <a:srgbClr val="8E44AD"/>
              </a:solidFill>
              <a:latin typeface="Kelson Sans" panose="020005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32" y="700088"/>
            <a:ext cx="8598577" cy="5229225"/>
          </a:xfrm>
        </p:spPr>
      </p:pic>
      <p:grpSp>
        <p:nvGrpSpPr>
          <p:cNvPr id="4" name="Group 3"/>
          <p:cNvGrpSpPr/>
          <p:nvPr/>
        </p:nvGrpSpPr>
        <p:grpSpPr>
          <a:xfrm>
            <a:off x="171873" y="2268096"/>
            <a:ext cx="3277909" cy="2637266"/>
            <a:chOff x="5609505" y="1809860"/>
            <a:chExt cx="4574720" cy="1889963"/>
          </a:xfrm>
        </p:grpSpPr>
        <p:sp>
          <p:nvSpPr>
            <p:cNvPr id="5" name="Rectangle 4"/>
            <p:cNvSpPr/>
            <p:nvPr/>
          </p:nvSpPr>
          <p:spPr>
            <a:xfrm>
              <a:off x="5609505" y="2310269"/>
              <a:ext cx="4439370" cy="1389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600" dirty="0" smtClean="0">
                  <a:solidFill>
                    <a:srgbClr val="333333"/>
                  </a:solidFill>
                  <a:latin typeface="Poppins" panose="00000500000000000000" pitchFamily="2" charset="0"/>
                  <a:ea typeface="Lato" panose="020F0502020204030203" pitchFamily="34" charset="0"/>
                  <a:cs typeface="Poppins" panose="00000500000000000000" pitchFamily="2" charset="0"/>
                </a:rPr>
                <a:t>The recipes saved by a particular user appear on this page the user can retrieve these whenever needed</a:t>
              </a:r>
              <a:endParaRPr lang="en-US" sz="1600" dirty="0">
                <a:solidFill>
                  <a:srgbClr val="333333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7" name="Subtitle 2"/>
            <p:cNvSpPr txBox="1">
              <a:spLocks/>
            </p:cNvSpPr>
            <p:nvPr/>
          </p:nvSpPr>
          <p:spPr>
            <a:xfrm>
              <a:off x="5609505" y="1809860"/>
              <a:ext cx="4574720" cy="48940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200" dirty="0" smtClean="0">
                  <a:solidFill>
                    <a:srgbClr val="DCC6E0"/>
                  </a:solidFill>
                  <a:latin typeface="Kelson Sans" panose="02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Saved Recipes</a:t>
              </a:r>
              <a:endParaRPr lang="id-ID" sz="3200" dirty="0">
                <a:solidFill>
                  <a:srgbClr val="DCC6E0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231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1873" y="518071"/>
            <a:ext cx="36016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4000" b="1" dirty="0" smtClean="0">
                <a:solidFill>
                  <a:srgbClr val="8E44AD"/>
                </a:solidFill>
                <a:latin typeface="Kelson Sans" panose="02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User Dashboard</a:t>
            </a:r>
            <a:endParaRPr lang="id-ID" sz="4000" b="1" dirty="0">
              <a:solidFill>
                <a:srgbClr val="8E44AD"/>
              </a:solidFill>
              <a:latin typeface="Kelson Sans" panose="020005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32" y="665018"/>
            <a:ext cx="8653995" cy="5223163"/>
          </a:xfrm>
        </p:spPr>
      </p:pic>
      <p:grpSp>
        <p:nvGrpSpPr>
          <p:cNvPr id="4" name="Group 3"/>
          <p:cNvGrpSpPr/>
          <p:nvPr/>
        </p:nvGrpSpPr>
        <p:grpSpPr>
          <a:xfrm>
            <a:off x="171873" y="2462060"/>
            <a:ext cx="3180927" cy="1898602"/>
            <a:chOff x="5609505" y="1809860"/>
            <a:chExt cx="4439370" cy="1360609"/>
          </a:xfrm>
        </p:grpSpPr>
        <p:sp>
          <p:nvSpPr>
            <p:cNvPr id="5" name="Rectangle 4"/>
            <p:cNvSpPr/>
            <p:nvPr/>
          </p:nvSpPr>
          <p:spPr>
            <a:xfrm>
              <a:off x="5609505" y="2310269"/>
              <a:ext cx="4439370" cy="8602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600" dirty="0" smtClean="0">
                  <a:solidFill>
                    <a:srgbClr val="333333"/>
                  </a:solidFill>
                  <a:latin typeface="Poppins" panose="00000500000000000000" pitchFamily="2" charset="0"/>
                  <a:ea typeface="Lato" panose="020F0502020204030203" pitchFamily="34" charset="0"/>
                  <a:cs typeface="Poppins" panose="00000500000000000000" pitchFamily="2" charset="0"/>
                </a:rPr>
                <a:t>User can update their profile in the setting page </a:t>
              </a:r>
              <a:endParaRPr lang="en-US" sz="1600" dirty="0">
                <a:solidFill>
                  <a:srgbClr val="333333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7" name="Subtitle 2"/>
            <p:cNvSpPr txBox="1">
              <a:spLocks/>
            </p:cNvSpPr>
            <p:nvPr/>
          </p:nvSpPr>
          <p:spPr>
            <a:xfrm>
              <a:off x="5609505" y="1809860"/>
              <a:ext cx="4439370" cy="48940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200" dirty="0" smtClean="0">
                  <a:solidFill>
                    <a:srgbClr val="DCC6E0"/>
                  </a:solidFill>
                  <a:latin typeface="Kelson Sans" panose="02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Settings</a:t>
              </a:r>
              <a:endParaRPr lang="id-ID" sz="3200" dirty="0">
                <a:solidFill>
                  <a:srgbClr val="DCC6E0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043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168373" y="709549"/>
            <a:ext cx="584992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4400" b="1" dirty="0" smtClean="0">
                <a:solidFill>
                  <a:srgbClr val="8E44AD"/>
                </a:solidFill>
                <a:latin typeface="Kelson Sans" panose="02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TABLE OF CONTENT</a:t>
            </a:r>
            <a:endParaRPr lang="id-ID" sz="4400" b="1" dirty="0">
              <a:solidFill>
                <a:srgbClr val="8E44AD"/>
              </a:solidFill>
              <a:latin typeface="Kelson Sans" panose="020005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0" y="2164140"/>
            <a:ext cx="447067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  <a:buFont typeface="+mj-lt"/>
              <a:buAutoNum type="arabicPeriod"/>
              <a:defRPr sz="1800" b="0" spc="0">
                <a:solidFill>
                  <a:srgbClr val="000000"/>
                </a:solidFill>
              </a:defRPr>
            </a:pPr>
            <a:r>
              <a:rPr lang="en-US" sz="1600" dirty="0" smtClean="0">
                <a:solidFill>
                  <a:srgbClr val="333333"/>
                </a:solidFill>
                <a:latin typeface="Kelson Sans" panose="02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Introduction </a:t>
            </a:r>
          </a:p>
          <a:p>
            <a:pPr marL="400050" lvl="0" indent="-400050">
              <a:lnSpc>
                <a:spcPct val="150000"/>
              </a:lnSpc>
              <a:buFont typeface="+mj-lt"/>
              <a:buAutoNum type="arabicPeriod"/>
              <a:defRPr sz="1800" b="0" spc="0">
                <a:solidFill>
                  <a:srgbClr val="000000"/>
                </a:solidFill>
              </a:defRPr>
            </a:pPr>
            <a:r>
              <a:rPr lang="en-US" sz="1600" dirty="0" smtClean="0">
                <a:solidFill>
                  <a:srgbClr val="333333"/>
                </a:solidFill>
                <a:latin typeface="Kelson Sans" panose="02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Objectives </a:t>
            </a:r>
          </a:p>
          <a:p>
            <a:pPr marL="400050" lvl="0" indent="-400050">
              <a:lnSpc>
                <a:spcPct val="150000"/>
              </a:lnSpc>
              <a:buFont typeface="+mj-lt"/>
              <a:buAutoNum type="arabicPeriod"/>
              <a:defRPr sz="1800" b="0" spc="0">
                <a:solidFill>
                  <a:srgbClr val="000000"/>
                </a:solidFill>
              </a:defRPr>
            </a:pPr>
            <a:r>
              <a:rPr lang="en-US" sz="1600" dirty="0" smtClean="0">
                <a:solidFill>
                  <a:srgbClr val="333333"/>
                </a:solidFill>
                <a:latin typeface="Kelson Sans" panose="02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Dashboards</a:t>
            </a:r>
          </a:p>
          <a:p>
            <a:pPr marL="400050" lvl="0" indent="-400050">
              <a:lnSpc>
                <a:spcPct val="150000"/>
              </a:lnSpc>
              <a:buFont typeface="+mj-lt"/>
              <a:buAutoNum type="arabicPeriod"/>
              <a:defRPr sz="1800" b="0" spc="0">
                <a:solidFill>
                  <a:srgbClr val="000000"/>
                </a:solidFill>
              </a:defRPr>
            </a:pPr>
            <a:r>
              <a:rPr lang="en-US" sz="1600" dirty="0" smtClean="0">
                <a:solidFill>
                  <a:srgbClr val="333333"/>
                </a:solidFill>
                <a:latin typeface="Kelson Sans" panose="02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SDG Goals</a:t>
            </a:r>
          </a:p>
          <a:p>
            <a:pPr marL="400050" lvl="0" indent="-400050">
              <a:lnSpc>
                <a:spcPct val="150000"/>
              </a:lnSpc>
              <a:buFont typeface="+mj-lt"/>
              <a:buAutoNum type="arabicPeriod"/>
              <a:defRPr sz="1800" b="0" spc="0">
                <a:solidFill>
                  <a:srgbClr val="000000"/>
                </a:solidFill>
              </a:defRPr>
            </a:pPr>
            <a:endParaRPr lang="en-US" sz="1600" dirty="0" smtClean="0">
              <a:solidFill>
                <a:srgbClr val="333333"/>
              </a:solidFill>
              <a:latin typeface="Kelson Sans" panose="020005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49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8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274175" y="522193"/>
            <a:ext cx="76214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4800" b="1" dirty="0" smtClean="0">
                <a:solidFill>
                  <a:srgbClr val="8E44AD"/>
                </a:solidFill>
                <a:latin typeface="Kelson Sans" panose="02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SDG GOALS</a:t>
            </a:r>
            <a:endParaRPr lang="id-ID" sz="4800" b="1" dirty="0">
              <a:solidFill>
                <a:srgbClr val="8E44AD"/>
              </a:solidFill>
              <a:latin typeface="Kelson Sans" panose="020005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19885" y="1605597"/>
            <a:ext cx="6351819" cy="1142692"/>
            <a:chOff x="1447638" y="2025968"/>
            <a:chExt cx="6351819" cy="1142692"/>
          </a:xfrm>
        </p:grpSpPr>
        <p:sp>
          <p:nvSpPr>
            <p:cNvPr id="28" name="Freeform 7"/>
            <p:cNvSpPr/>
            <p:nvPr/>
          </p:nvSpPr>
          <p:spPr>
            <a:xfrm>
              <a:off x="1447638" y="2065344"/>
              <a:ext cx="6351819" cy="1103316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DCC6E0"/>
            </a:solidFill>
          </p:spPr>
        </p:sp>
        <p:sp>
          <p:nvSpPr>
            <p:cNvPr id="29" name="TextBox 8"/>
            <p:cNvSpPr txBox="1"/>
            <p:nvPr/>
          </p:nvSpPr>
          <p:spPr>
            <a:xfrm>
              <a:off x="1447638" y="2025968"/>
              <a:ext cx="6351819" cy="1142692"/>
            </a:xfrm>
            <a:prstGeom prst="rect">
              <a:avLst/>
            </a:prstGeom>
            <a:solidFill>
              <a:srgbClr val="DCC6E0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67292" y="1411399"/>
            <a:ext cx="1889224" cy="1483172"/>
            <a:chOff x="7495045" y="1831770"/>
            <a:chExt cx="1889224" cy="1483172"/>
          </a:xfrm>
        </p:grpSpPr>
        <p:sp>
          <p:nvSpPr>
            <p:cNvPr id="26" name="Freeform 10"/>
            <p:cNvSpPr/>
            <p:nvPr/>
          </p:nvSpPr>
          <p:spPr>
            <a:xfrm>
              <a:off x="7495045" y="1871146"/>
              <a:ext cx="1889224" cy="1443796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DCC6E0"/>
              </a:solidFill>
              <a:prstDash val="solid"/>
              <a:miter/>
            </a:ln>
          </p:spPr>
        </p:sp>
        <p:sp>
          <p:nvSpPr>
            <p:cNvPr id="27" name="TextBox 11"/>
            <p:cNvSpPr txBox="1"/>
            <p:nvPr/>
          </p:nvSpPr>
          <p:spPr>
            <a:xfrm>
              <a:off x="7760717" y="1831770"/>
              <a:ext cx="1357880" cy="1483172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14"/>
          <p:cNvSpPr txBox="1"/>
          <p:nvPr/>
        </p:nvSpPr>
        <p:spPr>
          <a:xfrm>
            <a:off x="1079220" y="1605597"/>
            <a:ext cx="5865953" cy="97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dirty="0">
                <a:solidFill>
                  <a:srgbClr val="333333"/>
                </a:solidFill>
                <a:latin typeface="Comic Sans" panose="020B0604020202020204" charset="0"/>
                <a:ea typeface="Comic Sans"/>
                <a:cs typeface="Comic Sans"/>
                <a:sym typeface="Comic Sans"/>
              </a:rPr>
              <a:t>Promotes access to nutritious meals by helping users discover recipes based on available </a:t>
            </a:r>
            <a:r>
              <a:rPr lang="en-US" dirty="0" smtClean="0">
                <a:solidFill>
                  <a:srgbClr val="333333"/>
                </a:solidFill>
                <a:latin typeface="Comic Sans" panose="020B0604020202020204" charset="0"/>
                <a:ea typeface="Comic Sans"/>
                <a:cs typeface="Comic Sans"/>
                <a:sym typeface="Comic Sans"/>
              </a:rPr>
              <a:t>ingredients</a:t>
            </a:r>
            <a:r>
              <a:rPr lang="en-US" dirty="0">
                <a:solidFill>
                  <a:srgbClr val="333333"/>
                </a:solidFill>
                <a:latin typeface="Comic Sans" panose="020B0604020202020204" charset="0"/>
                <a:ea typeface="Comic Sans"/>
                <a:cs typeface="Comic Sans"/>
                <a:sym typeface="Comic Sans"/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9635" y="1222393"/>
            <a:ext cx="912534" cy="867910"/>
            <a:chOff x="947388" y="1642764"/>
            <a:chExt cx="912534" cy="867910"/>
          </a:xfrm>
        </p:grpSpPr>
        <p:sp>
          <p:nvSpPr>
            <p:cNvPr id="24" name="Freeform 25"/>
            <p:cNvSpPr/>
            <p:nvPr/>
          </p:nvSpPr>
          <p:spPr>
            <a:xfrm>
              <a:off x="947388" y="1642764"/>
              <a:ext cx="912534" cy="86791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C6E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009481" y="1701308"/>
              <a:ext cx="788347" cy="750822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E44AD"/>
            </a:solidFill>
          </p:spPr>
        </p:sp>
      </p:grpSp>
      <p:sp>
        <p:nvSpPr>
          <p:cNvPr id="10" name="Freeform 48"/>
          <p:cNvSpPr/>
          <p:nvPr/>
        </p:nvSpPr>
        <p:spPr>
          <a:xfrm>
            <a:off x="7253158" y="1776855"/>
            <a:ext cx="956231" cy="867799"/>
          </a:xfrm>
          <a:custGeom>
            <a:avLst/>
            <a:gdLst/>
            <a:ahLst/>
            <a:cxnLst/>
            <a:rect l="l" t="t" r="r" b="b"/>
            <a:pathLst>
              <a:path w="1354131" h="1149782">
                <a:moveTo>
                  <a:pt x="0" y="0"/>
                </a:moveTo>
                <a:lnTo>
                  <a:pt x="1354131" y="0"/>
                </a:lnTo>
                <a:lnTo>
                  <a:pt x="1354131" y="1149782"/>
                </a:lnTo>
                <a:lnTo>
                  <a:pt x="0" y="1149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1"/>
                </a:ext>
              </a:extLst>
            </a:blip>
            <a:stretch>
              <a:fillRect t="-650" b="-650"/>
            </a:stretch>
          </a:blipFill>
        </p:spPr>
      </p:sp>
      <p:grpSp>
        <p:nvGrpSpPr>
          <p:cNvPr id="56" name="Group 55"/>
          <p:cNvGrpSpPr/>
          <p:nvPr/>
        </p:nvGrpSpPr>
        <p:grpSpPr>
          <a:xfrm>
            <a:off x="3895794" y="3205526"/>
            <a:ext cx="6351819" cy="1142692"/>
            <a:chOff x="1447638" y="2025968"/>
            <a:chExt cx="6351819" cy="1142692"/>
          </a:xfrm>
        </p:grpSpPr>
        <p:sp>
          <p:nvSpPr>
            <p:cNvPr id="57" name="Freeform 7"/>
            <p:cNvSpPr/>
            <p:nvPr/>
          </p:nvSpPr>
          <p:spPr>
            <a:xfrm>
              <a:off x="1447638" y="2065344"/>
              <a:ext cx="6351819" cy="1103316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DCC6E0"/>
            </a:solidFill>
          </p:spPr>
        </p:sp>
        <p:sp>
          <p:nvSpPr>
            <p:cNvPr id="58" name="TextBox 8"/>
            <p:cNvSpPr txBox="1"/>
            <p:nvPr/>
          </p:nvSpPr>
          <p:spPr>
            <a:xfrm>
              <a:off x="1447638" y="2025968"/>
              <a:ext cx="6351819" cy="1142692"/>
            </a:xfrm>
            <a:prstGeom prst="rect">
              <a:avLst/>
            </a:prstGeom>
            <a:solidFill>
              <a:srgbClr val="DCC6E0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9943201" y="3011328"/>
            <a:ext cx="1889224" cy="1483172"/>
            <a:chOff x="7495045" y="1831770"/>
            <a:chExt cx="1889224" cy="1483172"/>
          </a:xfrm>
        </p:grpSpPr>
        <p:sp>
          <p:nvSpPr>
            <p:cNvPr id="60" name="Freeform 10"/>
            <p:cNvSpPr/>
            <p:nvPr/>
          </p:nvSpPr>
          <p:spPr>
            <a:xfrm>
              <a:off x="7495045" y="1871146"/>
              <a:ext cx="1889224" cy="1443796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DCC6E0"/>
              </a:solidFill>
              <a:prstDash val="solid"/>
              <a:miter/>
            </a:ln>
          </p:spPr>
        </p:sp>
        <p:sp>
          <p:nvSpPr>
            <p:cNvPr id="61" name="TextBox 11"/>
            <p:cNvSpPr txBox="1"/>
            <p:nvPr/>
          </p:nvSpPr>
          <p:spPr>
            <a:xfrm>
              <a:off x="7760717" y="1831770"/>
              <a:ext cx="1357880" cy="1483172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2" name="TextBox 14"/>
          <p:cNvSpPr txBox="1"/>
          <p:nvPr/>
        </p:nvSpPr>
        <p:spPr>
          <a:xfrm>
            <a:off x="4255129" y="3205526"/>
            <a:ext cx="5865953" cy="97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dirty="0">
                <a:solidFill>
                  <a:srgbClr val="333333"/>
                </a:solidFill>
                <a:latin typeface="Comic Sans" panose="020B0604020202020204" charset="0"/>
                <a:ea typeface="Comic Sans"/>
                <a:cs typeface="Comic Sans"/>
                <a:sym typeface="Comic Sans"/>
              </a:rPr>
              <a:t>Minimizes food waste by generating shopping lists and suggesting recipes based on what users already have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3395544" y="2822322"/>
            <a:ext cx="912534" cy="867910"/>
            <a:chOff x="947388" y="1642764"/>
            <a:chExt cx="912534" cy="867910"/>
          </a:xfrm>
        </p:grpSpPr>
        <p:sp>
          <p:nvSpPr>
            <p:cNvPr id="64" name="Freeform 25"/>
            <p:cNvSpPr/>
            <p:nvPr/>
          </p:nvSpPr>
          <p:spPr>
            <a:xfrm>
              <a:off x="947388" y="1642764"/>
              <a:ext cx="912534" cy="86791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C6E0"/>
            </a:solidFill>
          </p:spPr>
        </p:sp>
        <p:sp>
          <p:nvSpPr>
            <p:cNvPr id="65" name="Freeform 25"/>
            <p:cNvSpPr/>
            <p:nvPr/>
          </p:nvSpPr>
          <p:spPr>
            <a:xfrm>
              <a:off x="1009481" y="1701308"/>
              <a:ext cx="788347" cy="750822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E44AD"/>
            </a:solidFill>
          </p:spPr>
        </p:sp>
      </p:grpSp>
      <p:grpSp>
        <p:nvGrpSpPr>
          <p:cNvPr id="67" name="Group 66"/>
          <p:cNvGrpSpPr/>
          <p:nvPr/>
        </p:nvGrpSpPr>
        <p:grpSpPr>
          <a:xfrm>
            <a:off x="719885" y="4774857"/>
            <a:ext cx="6351819" cy="1142692"/>
            <a:chOff x="1447638" y="2025968"/>
            <a:chExt cx="6351819" cy="1142692"/>
          </a:xfrm>
        </p:grpSpPr>
        <p:sp>
          <p:nvSpPr>
            <p:cNvPr id="68" name="Freeform 7"/>
            <p:cNvSpPr/>
            <p:nvPr/>
          </p:nvSpPr>
          <p:spPr>
            <a:xfrm>
              <a:off x="1447638" y="2065344"/>
              <a:ext cx="6351819" cy="1103316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DCC6E0"/>
            </a:solidFill>
          </p:spPr>
        </p:sp>
        <p:sp>
          <p:nvSpPr>
            <p:cNvPr id="69" name="TextBox 8"/>
            <p:cNvSpPr txBox="1"/>
            <p:nvPr/>
          </p:nvSpPr>
          <p:spPr>
            <a:xfrm>
              <a:off x="1447638" y="2025968"/>
              <a:ext cx="6351819" cy="1142692"/>
            </a:xfrm>
            <a:prstGeom prst="rect">
              <a:avLst/>
            </a:prstGeom>
            <a:solidFill>
              <a:srgbClr val="DCC6E0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767292" y="4580659"/>
            <a:ext cx="1889224" cy="1483172"/>
            <a:chOff x="7495045" y="1831770"/>
            <a:chExt cx="1889224" cy="1483172"/>
          </a:xfrm>
        </p:grpSpPr>
        <p:sp>
          <p:nvSpPr>
            <p:cNvPr id="71" name="Freeform 10"/>
            <p:cNvSpPr/>
            <p:nvPr/>
          </p:nvSpPr>
          <p:spPr>
            <a:xfrm>
              <a:off x="7495045" y="1871146"/>
              <a:ext cx="1889224" cy="1443796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DCC6E0"/>
              </a:solidFill>
              <a:prstDash val="solid"/>
              <a:miter/>
            </a:ln>
          </p:spPr>
        </p:sp>
        <p:sp>
          <p:nvSpPr>
            <p:cNvPr id="72" name="TextBox 11"/>
            <p:cNvSpPr txBox="1"/>
            <p:nvPr/>
          </p:nvSpPr>
          <p:spPr>
            <a:xfrm>
              <a:off x="7760717" y="1831770"/>
              <a:ext cx="1357880" cy="1483172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3" name="TextBox 14"/>
          <p:cNvSpPr txBox="1"/>
          <p:nvPr/>
        </p:nvSpPr>
        <p:spPr>
          <a:xfrm>
            <a:off x="1079220" y="4774857"/>
            <a:ext cx="5865953" cy="97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dirty="0">
                <a:solidFill>
                  <a:srgbClr val="333333"/>
                </a:solidFill>
                <a:latin typeface="Comic Sans" panose="020B0604020202020204" charset="0"/>
                <a:ea typeface="Comic Sans"/>
                <a:cs typeface="Comic Sans"/>
                <a:sym typeface="Comic Sans"/>
              </a:rPr>
              <a:t>Encourages healthy eating habits through personalized filter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219635" y="4391653"/>
            <a:ext cx="912534" cy="867910"/>
            <a:chOff x="947388" y="1642764"/>
            <a:chExt cx="912534" cy="867910"/>
          </a:xfrm>
        </p:grpSpPr>
        <p:sp>
          <p:nvSpPr>
            <p:cNvPr id="75" name="Freeform 25"/>
            <p:cNvSpPr/>
            <p:nvPr/>
          </p:nvSpPr>
          <p:spPr>
            <a:xfrm>
              <a:off x="947388" y="1642764"/>
              <a:ext cx="912534" cy="86791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C6E0"/>
            </a:solidFill>
          </p:spPr>
        </p:sp>
        <p:sp>
          <p:nvSpPr>
            <p:cNvPr id="76" name="Freeform 25"/>
            <p:cNvSpPr/>
            <p:nvPr/>
          </p:nvSpPr>
          <p:spPr>
            <a:xfrm>
              <a:off x="1009481" y="1701308"/>
              <a:ext cx="788347" cy="750822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E44AD"/>
            </a:solidFill>
          </p:spPr>
        </p:sp>
      </p:grpSp>
      <p:sp>
        <p:nvSpPr>
          <p:cNvPr id="78" name="Freeform 39"/>
          <p:cNvSpPr/>
          <p:nvPr/>
        </p:nvSpPr>
        <p:spPr>
          <a:xfrm>
            <a:off x="10384232" y="3523279"/>
            <a:ext cx="1095416" cy="546561"/>
          </a:xfrm>
          <a:custGeom>
            <a:avLst/>
            <a:gdLst/>
            <a:ahLst/>
            <a:cxnLst/>
            <a:rect l="l" t="t" r="r" b="b"/>
            <a:pathLst>
              <a:path w="1430522" h="720461">
                <a:moveTo>
                  <a:pt x="0" y="0"/>
                </a:moveTo>
                <a:lnTo>
                  <a:pt x="1430521" y="0"/>
                </a:lnTo>
                <a:lnTo>
                  <a:pt x="1430521" y="720462"/>
                </a:lnTo>
                <a:lnTo>
                  <a:pt x="0" y="720462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="" xmlns:asvg="http://schemas.microsoft.com/office/drawing/2016/SVG/main" r:embed="rId33"/>
                </a:ext>
              </a:extLst>
            </a:blip>
            <a:stretch>
              <a:fillRect t="-1282" b="-1283"/>
            </a:stretch>
          </a:blipFill>
        </p:spPr>
      </p:sp>
      <p:sp>
        <p:nvSpPr>
          <p:cNvPr id="79" name="Freeform 37"/>
          <p:cNvSpPr/>
          <p:nvPr/>
        </p:nvSpPr>
        <p:spPr>
          <a:xfrm>
            <a:off x="7117482" y="4941872"/>
            <a:ext cx="1249676" cy="827013"/>
          </a:xfrm>
          <a:custGeom>
            <a:avLst/>
            <a:gdLst/>
            <a:ahLst/>
            <a:cxnLst/>
            <a:rect l="l" t="t" r="r" b="b"/>
            <a:pathLst>
              <a:path w="1379401" h="970598">
                <a:moveTo>
                  <a:pt x="0" y="0"/>
                </a:moveTo>
                <a:lnTo>
                  <a:pt x="1379401" y="0"/>
                </a:lnTo>
                <a:lnTo>
                  <a:pt x="1379401" y="970597"/>
                </a:lnTo>
                <a:lnTo>
                  <a:pt x="0" y="97059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 l="-13" r="-13"/>
            </a:stretch>
          </a:blipFill>
        </p:spPr>
      </p:sp>
      <p:sp>
        <p:nvSpPr>
          <p:cNvPr id="81" name="TextBox 14"/>
          <p:cNvSpPr txBox="1"/>
          <p:nvPr/>
        </p:nvSpPr>
        <p:spPr>
          <a:xfrm>
            <a:off x="361922" y="1362837"/>
            <a:ext cx="566477" cy="505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 dirty="0" smtClean="0">
                <a:solidFill>
                  <a:srgbClr val="DCC6E0"/>
                </a:solidFill>
                <a:latin typeface="Poppins" panose="00000500000000000000"/>
                <a:ea typeface="Comic Sans"/>
                <a:cs typeface="Comic Sans"/>
                <a:sym typeface="Comic Sans"/>
              </a:rPr>
              <a:t>2</a:t>
            </a:r>
            <a:endParaRPr lang="en-US" sz="2900" b="1" dirty="0">
              <a:solidFill>
                <a:srgbClr val="DCC6E0"/>
              </a:solidFill>
              <a:latin typeface="Poppins" panose="00000500000000000000"/>
              <a:ea typeface="Comic Sans"/>
              <a:cs typeface="Comic Sans"/>
              <a:sym typeface="Comic Sans"/>
            </a:endParaRPr>
          </a:p>
        </p:txBody>
      </p:sp>
      <p:sp>
        <p:nvSpPr>
          <p:cNvPr id="83" name="TextBox 14"/>
          <p:cNvSpPr txBox="1"/>
          <p:nvPr/>
        </p:nvSpPr>
        <p:spPr>
          <a:xfrm>
            <a:off x="3526672" y="2962146"/>
            <a:ext cx="566477" cy="505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 dirty="0" smtClean="0">
                <a:solidFill>
                  <a:srgbClr val="DCC6E0"/>
                </a:solidFill>
                <a:latin typeface="Poppins" panose="00000500000000000000"/>
                <a:ea typeface="Comic Sans"/>
                <a:cs typeface="Comic Sans"/>
                <a:sym typeface="Comic Sans"/>
              </a:rPr>
              <a:t>12</a:t>
            </a:r>
            <a:endParaRPr lang="en-US" sz="2900" b="1" dirty="0">
              <a:solidFill>
                <a:srgbClr val="DCC6E0"/>
              </a:solidFill>
              <a:latin typeface="Poppins" panose="00000500000000000000"/>
              <a:ea typeface="Comic Sans"/>
              <a:cs typeface="Comic Sans"/>
              <a:sym typeface="Comic Sans"/>
            </a:endParaRPr>
          </a:p>
        </p:txBody>
      </p:sp>
      <p:sp>
        <p:nvSpPr>
          <p:cNvPr id="84" name="TextBox 14"/>
          <p:cNvSpPr txBox="1"/>
          <p:nvPr/>
        </p:nvSpPr>
        <p:spPr>
          <a:xfrm>
            <a:off x="390868" y="4561279"/>
            <a:ext cx="566477" cy="505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 dirty="0" smtClean="0">
                <a:solidFill>
                  <a:srgbClr val="DCC6E0"/>
                </a:solidFill>
                <a:latin typeface="Poppins" panose="00000500000000000000"/>
                <a:ea typeface="Comic Sans"/>
                <a:cs typeface="Comic Sans"/>
                <a:sym typeface="Comic Sans"/>
              </a:rPr>
              <a:t>3</a:t>
            </a:r>
            <a:endParaRPr lang="en-US" sz="2900" b="1" dirty="0">
              <a:solidFill>
                <a:srgbClr val="DCC6E0"/>
              </a:solidFill>
              <a:latin typeface="Poppins" panose="00000500000000000000"/>
              <a:ea typeface="Comic Sans"/>
              <a:cs typeface="Comic Sans"/>
              <a:sym typeface="Comic Sans"/>
            </a:endParaRPr>
          </a:p>
        </p:txBody>
      </p:sp>
      <p:sp>
        <p:nvSpPr>
          <p:cNvPr id="85" name="Freeform 6"/>
          <p:cNvSpPr/>
          <p:nvPr/>
        </p:nvSpPr>
        <p:spPr>
          <a:xfrm rot="1611360" flipH="1">
            <a:off x="9928032" y="402631"/>
            <a:ext cx="2089626" cy="1091229"/>
          </a:xfrm>
          <a:custGeom>
            <a:avLst/>
            <a:gdLst/>
            <a:ahLst/>
            <a:cxnLst/>
            <a:rect l="l" t="t" r="r" b="b"/>
            <a:pathLst>
              <a:path w="3134439" h="1636843">
                <a:moveTo>
                  <a:pt x="3134439" y="0"/>
                </a:moveTo>
                <a:lnTo>
                  <a:pt x="0" y="0"/>
                </a:lnTo>
                <a:lnTo>
                  <a:pt x="0" y="1636843"/>
                </a:lnTo>
                <a:lnTo>
                  <a:pt x="3134439" y="1636843"/>
                </a:lnTo>
                <a:lnTo>
                  <a:pt x="3134439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 l="-14517" r="-14517"/>
            </a:stretch>
          </a:blipFill>
        </p:spPr>
      </p:sp>
      <p:sp>
        <p:nvSpPr>
          <p:cNvPr id="86" name="Freeform 4"/>
          <p:cNvSpPr/>
          <p:nvPr/>
        </p:nvSpPr>
        <p:spPr>
          <a:xfrm>
            <a:off x="10598341" y="5259563"/>
            <a:ext cx="1593659" cy="1593659"/>
          </a:xfrm>
          <a:custGeom>
            <a:avLst/>
            <a:gdLst/>
            <a:ahLst/>
            <a:cxnLst/>
            <a:rect l="l" t="t" r="r" b="b"/>
            <a:pathLst>
              <a:path w="2390489" h="2390489">
                <a:moveTo>
                  <a:pt x="0" y="0"/>
                </a:moveTo>
                <a:lnTo>
                  <a:pt x="2390489" y="0"/>
                </a:lnTo>
                <a:lnTo>
                  <a:pt x="2390489" y="2390489"/>
                </a:lnTo>
                <a:lnTo>
                  <a:pt x="0" y="239048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alphaModFix amt="6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68108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62" grpId="0"/>
      <p:bldP spid="73" grpId="0"/>
      <p:bldP spid="81" grpId="0"/>
      <p:bldP spid="83" grpId="0"/>
      <p:bldP spid="8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469"/>
            <a:ext cx="5793539" cy="6905469"/>
            <a:chOff x="0" y="0"/>
            <a:chExt cx="11587078" cy="1381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87079" cy="13810887"/>
            </a:xfrm>
            <a:custGeom>
              <a:avLst/>
              <a:gdLst/>
              <a:ahLst/>
              <a:cxnLst/>
              <a:rect l="l" t="t" r="r" b="b"/>
              <a:pathLst>
                <a:path w="11587079" h="13810887">
                  <a:moveTo>
                    <a:pt x="0" y="0"/>
                  </a:moveTo>
                  <a:lnTo>
                    <a:pt x="11587079" y="0"/>
                  </a:lnTo>
                  <a:lnTo>
                    <a:pt x="11587079" y="13810887"/>
                  </a:lnTo>
                  <a:lnTo>
                    <a:pt x="0" y="13810887"/>
                  </a:lnTo>
                  <a:close/>
                </a:path>
              </a:pathLst>
            </a:custGeom>
            <a:solidFill>
              <a:srgbClr val="DCC6E0">
                <a:alpha val="88235"/>
              </a:srgbClr>
            </a:solidFill>
            <a:ln w="12700">
              <a:noFill/>
            </a:ln>
          </p:spPr>
        </p:sp>
      </p:grpSp>
      <p:sp>
        <p:nvSpPr>
          <p:cNvPr id="4" name="Freeform 4"/>
          <p:cNvSpPr/>
          <p:nvPr/>
        </p:nvSpPr>
        <p:spPr>
          <a:xfrm>
            <a:off x="1" y="1"/>
            <a:ext cx="1593659" cy="1593659"/>
          </a:xfrm>
          <a:custGeom>
            <a:avLst/>
            <a:gdLst/>
            <a:ahLst/>
            <a:cxnLst/>
            <a:rect l="l" t="t" r="r" b="b"/>
            <a:pathLst>
              <a:path w="2390489" h="2390489">
                <a:moveTo>
                  <a:pt x="0" y="0"/>
                </a:moveTo>
                <a:lnTo>
                  <a:pt x="2390489" y="0"/>
                </a:lnTo>
                <a:lnTo>
                  <a:pt x="2390489" y="2390489"/>
                </a:lnTo>
                <a:lnTo>
                  <a:pt x="0" y="2390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793540" y="-47469"/>
            <a:ext cx="6398461" cy="6905469"/>
          </a:xfrm>
          <a:custGeom>
            <a:avLst/>
            <a:gdLst/>
            <a:ahLst/>
            <a:cxnLst/>
            <a:rect l="l" t="t" r="r" b="b"/>
            <a:pathLst>
              <a:path w="9597691" h="10358204">
                <a:moveTo>
                  <a:pt x="0" y="0"/>
                </a:moveTo>
                <a:lnTo>
                  <a:pt x="9597691" y="0"/>
                </a:lnTo>
                <a:lnTo>
                  <a:pt x="9597691" y="10358204"/>
                </a:lnTo>
                <a:lnTo>
                  <a:pt x="0" y="1035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893" t="-45589" r="-33443" b="-44902"/>
            </a:stretch>
          </a:blipFill>
        </p:spPr>
      </p:sp>
      <p:sp>
        <p:nvSpPr>
          <p:cNvPr id="6" name="Freeform 6"/>
          <p:cNvSpPr/>
          <p:nvPr/>
        </p:nvSpPr>
        <p:spPr>
          <a:xfrm rot="1611360" flipH="1">
            <a:off x="10166490" y="365678"/>
            <a:ext cx="2089626" cy="1091229"/>
          </a:xfrm>
          <a:custGeom>
            <a:avLst/>
            <a:gdLst/>
            <a:ahLst/>
            <a:cxnLst/>
            <a:rect l="l" t="t" r="r" b="b"/>
            <a:pathLst>
              <a:path w="3134439" h="1636843">
                <a:moveTo>
                  <a:pt x="3134439" y="0"/>
                </a:moveTo>
                <a:lnTo>
                  <a:pt x="0" y="0"/>
                </a:lnTo>
                <a:lnTo>
                  <a:pt x="0" y="1636843"/>
                </a:lnTo>
                <a:lnTo>
                  <a:pt x="3134439" y="1636843"/>
                </a:lnTo>
                <a:lnTo>
                  <a:pt x="313443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 l="-14517" r="-1451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598341" y="5264341"/>
            <a:ext cx="1593659" cy="1593659"/>
          </a:xfrm>
          <a:custGeom>
            <a:avLst/>
            <a:gdLst/>
            <a:ahLst/>
            <a:cxnLst/>
            <a:rect l="l" t="t" r="r" b="b"/>
            <a:pathLst>
              <a:path w="2390489" h="2390489">
                <a:moveTo>
                  <a:pt x="0" y="0"/>
                </a:moveTo>
                <a:lnTo>
                  <a:pt x="2390489" y="0"/>
                </a:lnTo>
                <a:lnTo>
                  <a:pt x="2390489" y="2390489"/>
                </a:lnTo>
                <a:lnTo>
                  <a:pt x="0" y="2390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Rectangle 13"/>
          <p:cNvSpPr/>
          <p:nvPr/>
        </p:nvSpPr>
        <p:spPr>
          <a:xfrm>
            <a:off x="2642409" y="2193286"/>
            <a:ext cx="701615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sz="8800" spc="-300" dirty="0">
                <a:solidFill>
                  <a:srgbClr val="8E44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THANK YOU</a:t>
            </a:r>
            <a:endParaRPr lang="id-ID" sz="1600" spc="-300" dirty="0">
              <a:solidFill>
                <a:srgbClr val="8E44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elson Sans" panose="02000500000000000000" pitchFamily="50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534159" y="4684998"/>
            <a:ext cx="4964242" cy="7474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spc="600" dirty="0" smtClean="0">
                <a:solidFill>
                  <a:srgbClr val="8E44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Any Questions?</a:t>
            </a:r>
            <a:endParaRPr lang="id-ID" b="1" spc="600" dirty="0">
              <a:solidFill>
                <a:srgbClr val="8E44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Lato Light" panose="020F0502020204030203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88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9"/>
          <p:cNvSpPr/>
          <p:nvPr/>
        </p:nvSpPr>
        <p:spPr>
          <a:xfrm>
            <a:off x="0" y="5749635"/>
            <a:ext cx="12192000" cy="1134775"/>
          </a:xfrm>
          <a:custGeom>
            <a:avLst/>
            <a:gdLst/>
            <a:ahLst/>
            <a:cxnLst/>
            <a:rect l="l" t="t" r="r" b="b"/>
            <a:pathLst>
              <a:path w="4723476" h="1589141">
                <a:moveTo>
                  <a:pt x="0" y="0"/>
                </a:moveTo>
                <a:lnTo>
                  <a:pt x="4723476" y="0"/>
                </a:lnTo>
                <a:lnTo>
                  <a:pt x="4723476" y="1589142"/>
                </a:lnTo>
                <a:lnTo>
                  <a:pt x="0" y="158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t="-7829" b="-7828"/>
            </a:stretch>
          </a:blipFill>
        </p:spPr>
      </p:sp>
      <p:sp>
        <p:nvSpPr>
          <p:cNvPr id="26" name="Rectangle 25"/>
          <p:cNvSpPr/>
          <p:nvPr/>
        </p:nvSpPr>
        <p:spPr>
          <a:xfrm>
            <a:off x="851302" y="918828"/>
            <a:ext cx="66625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4800" b="1" dirty="0" smtClean="0">
                <a:solidFill>
                  <a:srgbClr val="8E44AD"/>
                </a:solidFill>
                <a:latin typeface="Kelson Sans" panose="02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INTRODUCTION</a:t>
            </a:r>
            <a:endParaRPr lang="id-ID" sz="4800" b="1" dirty="0">
              <a:solidFill>
                <a:srgbClr val="8E44AD"/>
              </a:solidFill>
              <a:latin typeface="Kelson Sans" panose="020005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70957" y="2176679"/>
            <a:ext cx="69302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A smart recipe recommendation platform that helps users cook delicious, personalized meals using ingredients they already </a:t>
            </a:r>
            <a:r>
              <a:rPr lang="en-US" dirty="0" smtClean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have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Built </a:t>
            </a:r>
            <a:r>
              <a:rPr lang="en-US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on the MERN stack (MongoDB, Express, React, Node.js), the platform intelligently matches your available ingredients and dietary preferences—whether vegan, gluten-free, or whole food plant-based—to curated recipes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It reduces food waste, promotes healthier eating habits, and saves time in meal planning.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844638" y="2276505"/>
            <a:ext cx="3757520" cy="4185979"/>
            <a:chOff x="7262747" y="2055393"/>
            <a:chExt cx="3757520" cy="4185979"/>
          </a:xfrm>
        </p:grpSpPr>
        <p:grpSp>
          <p:nvGrpSpPr>
            <p:cNvPr id="9" name="Group 19"/>
            <p:cNvGrpSpPr/>
            <p:nvPr/>
          </p:nvGrpSpPr>
          <p:grpSpPr>
            <a:xfrm>
              <a:off x="7262747" y="2055393"/>
              <a:ext cx="3757520" cy="4185979"/>
              <a:chOff x="0" y="-158635"/>
              <a:chExt cx="812800" cy="895235"/>
            </a:xfrm>
          </p:grpSpPr>
          <p:sp>
            <p:nvSpPr>
              <p:cNvPr id="12" name="Freeform 20"/>
              <p:cNvSpPr/>
              <p:nvPr/>
            </p:nvSpPr>
            <p:spPr>
              <a:xfrm>
                <a:off x="0" y="-158635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CC6E0"/>
              </a:solidFill>
            </p:spPr>
          </p:sp>
          <p:sp>
            <p:nvSpPr>
              <p:cNvPr id="13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1955" tIns="81955" rIns="81955" bIns="81955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22"/>
            <p:cNvGrpSpPr/>
            <p:nvPr/>
          </p:nvGrpSpPr>
          <p:grpSpPr>
            <a:xfrm>
              <a:off x="7360421" y="2167915"/>
              <a:ext cx="3562173" cy="3602943"/>
              <a:chOff x="0" y="-164237"/>
              <a:chExt cx="812800" cy="812800"/>
            </a:xfrm>
          </p:grpSpPr>
          <p:sp>
            <p:nvSpPr>
              <p:cNvPr id="11" name="Freeform 23"/>
              <p:cNvSpPr/>
              <p:nvPr/>
            </p:nvSpPr>
            <p:spPr>
              <a:xfrm>
                <a:off x="0" y="-164237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49610" t="-11757" r="-17815"/>
                </a:stretch>
              </a:blipFill>
            </p:spPr>
          </p:sp>
        </p:grpSp>
      </p:grpSp>
      <p:grpSp>
        <p:nvGrpSpPr>
          <p:cNvPr id="21" name="Group 19"/>
          <p:cNvGrpSpPr/>
          <p:nvPr/>
        </p:nvGrpSpPr>
        <p:grpSpPr>
          <a:xfrm>
            <a:off x="9490536" y="490097"/>
            <a:ext cx="2571381" cy="2765437"/>
            <a:chOff x="0" y="-158635"/>
            <a:chExt cx="812800" cy="895235"/>
          </a:xfrm>
        </p:grpSpPr>
        <p:sp>
          <p:nvSpPr>
            <p:cNvPr id="24" name="Freeform 20"/>
            <p:cNvSpPr/>
            <p:nvPr/>
          </p:nvSpPr>
          <p:spPr>
            <a:xfrm>
              <a:off x="0" y="-15863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C6E0"/>
            </a:solidFill>
          </p:spPr>
        </p:sp>
        <p:sp>
          <p:nvSpPr>
            <p:cNvPr id="25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1955" tIns="81955" rIns="81955" bIns="8195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9627287" y="583072"/>
            <a:ext cx="2297878" cy="2324839"/>
            <a:chOff x="748949" y="704214"/>
            <a:chExt cx="812800" cy="812800"/>
          </a:xfrm>
        </p:grpSpPr>
        <p:sp>
          <p:nvSpPr>
            <p:cNvPr id="17" name="Freeform 28"/>
            <p:cNvSpPr/>
            <p:nvPr/>
          </p:nvSpPr>
          <p:spPr>
            <a:xfrm>
              <a:off x="748949" y="704214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47149" r="-1826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98525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06" b="38155"/>
          <a:stretch/>
        </p:blipFill>
        <p:spPr>
          <a:xfrm>
            <a:off x="0" y="0"/>
            <a:ext cx="12192000" cy="2857500"/>
          </a:xfrm>
        </p:spPr>
      </p:pic>
      <p:sp>
        <p:nvSpPr>
          <p:cNvPr id="16" name="Rectangle 15"/>
          <p:cNvSpPr/>
          <p:nvPr/>
        </p:nvSpPr>
        <p:spPr>
          <a:xfrm>
            <a:off x="813202" y="3054722"/>
            <a:ext cx="57947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4800" b="1" dirty="0" smtClean="0">
                <a:solidFill>
                  <a:srgbClr val="8E44AD"/>
                </a:solidFill>
                <a:latin typeface="Kelson Sans" panose="02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objectives</a:t>
            </a:r>
            <a:endParaRPr lang="id-ID" sz="4800" b="1" dirty="0">
              <a:solidFill>
                <a:srgbClr val="8E44AD"/>
              </a:solidFill>
              <a:latin typeface="Kelson Sans" panose="020005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3202" y="4082941"/>
            <a:ext cx="61333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Real time ingredient based search and filtering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Personalized recommendations based on user behavior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Generating Personalized Meal Planner for whole week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Accessibility and mobile responsiveness for ease of </a:t>
            </a:r>
            <a:r>
              <a:rPr lang="en-US" dirty="0" smtClean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use</a:t>
            </a:r>
            <a:endParaRPr lang="en-US" dirty="0">
              <a:solidFill>
                <a:srgbClr val="333333"/>
              </a:solidFill>
              <a:latin typeface="Poppins" panose="00000500000000000000" pitchFamily="2" charset="0"/>
              <a:ea typeface="Source Code Pro Medium" panose="020B0604020202020204" charset="0"/>
              <a:cs typeface="Poppins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802" y="4293712"/>
            <a:ext cx="1188720" cy="1188720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518" y="4330165"/>
            <a:ext cx="1184662" cy="1188720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798" y="4293712"/>
            <a:ext cx="1188720" cy="1188720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7002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9"/>
          <p:cNvSpPr/>
          <p:nvPr/>
        </p:nvSpPr>
        <p:spPr>
          <a:xfrm>
            <a:off x="0" y="5987291"/>
            <a:ext cx="12192000" cy="897119"/>
          </a:xfrm>
          <a:custGeom>
            <a:avLst/>
            <a:gdLst/>
            <a:ahLst/>
            <a:cxnLst/>
            <a:rect l="l" t="t" r="r" b="b"/>
            <a:pathLst>
              <a:path w="4723476" h="1589141">
                <a:moveTo>
                  <a:pt x="0" y="0"/>
                </a:moveTo>
                <a:lnTo>
                  <a:pt x="4723476" y="0"/>
                </a:lnTo>
                <a:lnTo>
                  <a:pt x="4723476" y="1589142"/>
                </a:lnTo>
                <a:lnTo>
                  <a:pt x="0" y="158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t="-7829" b="-7828"/>
            </a:stretch>
          </a:blipFill>
        </p:spPr>
      </p:sp>
      <p:sp>
        <p:nvSpPr>
          <p:cNvPr id="26" name="Rectangle 25"/>
          <p:cNvSpPr/>
          <p:nvPr/>
        </p:nvSpPr>
        <p:spPr>
          <a:xfrm>
            <a:off x="770957" y="532748"/>
            <a:ext cx="7091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4800" b="1" dirty="0" smtClean="0">
                <a:solidFill>
                  <a:srgbClr val="8E44AD"/>
                </a:solidFill>
                <a:latin typeface="Kelson Sans" panose="02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System architecture </a:t>
            </a:r>
            <a:endParaRPr lang="id-ID" sz="4800" b="1" dirty="0">
              <a:solidFill>
                <a:srgbClr val="8E44AD"/>
              </a:solidFill>
              <a:latin typeface="Kelson Sans" panose="020005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70958" y="1975234"/>
            <a:ext cx="756503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Register/Login: </a:t>
            </a:r>
            <a:r>
              <a:rPr lang="en-US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Create an account and access personalized features.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Search Recipes: </a:t>
            </a:r>
            <a:r>
              <a:rPr lang="en-US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Find recipes by name or by available ingredients.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Apply Filters: </a:t>
            </a:r>
            <a:r>
              <a:rPr lang="en-US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Narrow down results based on diet, cuisine, or </a:t>
            </a:r>
            <a:r>
              <a:rPr lang="en-US" dirty="0" smtClean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preferred difficulty time.</a:t>
            </a:r>
            <a:endParaRPr lang="en-US" dirty="0">
              <a:solidFill>
                <a:srgbClr val="333333"/>
              </a:solidFill>
              <a:latin typeface="Poppins" panose="00000500000000000000" pitchFamily="2" charset="0"/>
              <a:ea typeface="Source Code Pro Medium" panose="020B0604020202020204" charset="0"/>
              <a:cs typeface="Poppins" panose="00000500000000000000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Recipe Recommendations: </a:t>
            </a:r>
            <a:r>
              <a:rPr lang="en-US" dirty="0" smtClean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Get </a:t>
            </a:r>
            <a:r>
              <a:rPr lang="en-US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AI-based suggestions based on search history or </a:t>
            </a:r>
            <a:r>
              <a:rPr lang="en-US" dirty="0" smtClean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preferences</a:t>
            </a:r>
            <a:r>
              <a:rPr lang="en-US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Save a Recipe: </a:t>
            </a:r>
            <a:r>
              <a:rPr lang="en-US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Bookmark recipes for future reference.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Add Reviews: </a:t>
            </a:r>
            <a:r>
              <a:rPr lang="en-US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Provide feedback and ratings on tried recipes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Meal Plan: </a:t>
            </a:r>
            <a:r>
              <a:rPr lang="en-US" dirty="0" smtClean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User can generate meal plan for a whole week</a:t>
            </a:r>
            <a:endParaRPr lang="en-US" dirty="0">
              <a:solidFill>
                <a:srgbClr val="333333"/>
              </a:solidFill>
              <a:latin typeface="Poppins" panose="00000500000000000000" pitchFamily="2" charset="0"/>
              <a:ea typeface="Source Code Pro Medium" panose="020B0604020202020204" charset="0"/>
              <a:cs typeface="Poppins" panose="00000500000000000000" pitchFamily="2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770957" y="1363745"/>
            <a:ext cx="3618163" cy="68292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>
                <a:solidFill>
                  <a:srgbClr val="DCC6E0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User Controls</a:t>
            </a:r>
            <a:endParaRPr lang="id-ID" sz="3200" dirty="0">
              <a:solidFill>
                <a:srgbClr val="DCC6E0"/>
              </a:solidFill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Freeform 6"/>
          <p:cNvSpPr/>
          <p:nvPr/>
        </p:nvSpPr>
        <p:spPr>
          <a:xfrm rot="1611360" flipH="1">
            <a:off x="9928032" y="402631"/>
            <a:ext cx="2089626" cy="1091229"/>
          </a:xfrm>
          <a:custGeom>
            <a:avLst/>
            <a:gdLst/>
            <a:ahLst/>
            <a:cxnLst/>
            <a:rect l="l" t="t" r="r" b="b"/>
            <a:pathLst>
              <a:path w="3134439" h="1636843">
                <a:moveTo>
                  <a:pt x="3134439" y="0"/>
                </a:moveTo>
                <a:lnTo>
                  <a:pt x="0" y="0"/>
                </a:lnTo>
                <a:lnTo>
                  <a:pt x="0" y="1636843"/>
                </a:lnTo>
                <a:lnTo>
                  <a:pt x="3134439" y="1636843"/>
                </a:lnTo>
                <a:lnTo>
                  <a:pt x="313443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 l="-14517" r="-14517"/>
            </a:stretch>
          </a:blipFill>
        </p:spPr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29" y="2308554"/>
            <a:ext cx="851712" cy="843696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624" y="2308554"/>
            <a:ext cx="649336" cy="843696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805" y="3986212"/>
            <a:ext cx="649336" cy="660280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  <p:grpSp>
        <p:nvGrpSpPr>
          <p:cNvPr id="5" name="Group 4"/>
          <p:cNvGrpSpPr/>
          <p:nvPr/>
        </p:nvGrpSpPr>
        <p:grpSpPr>
          <a:xfrm>
            <a:off x="10186574" y="3811234"/>
            <a:ext cx="1402752" cy="930813"/>
            <a:chOff x="9997438" y="3738623"/>
            <a:chExt cx="1402752" cy="930813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98457">
              <a:off x="9997438" y="4048647"/>
              <a:ext cx="585111" cy="620789"/>
            </a:xfrm>
            <a:prstGeom prst="rect">
              <a:avLst/>
            </a:prstGeom>
            <a:effectLst>
              <a:reflection blurRad="6350" stA="50000" endA="275" endPos="40000" dist="101600" dir="5400000" sy="-100000" algn="bl" rotWithShape="0"/>
            </a:effectLst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4718" y="3928218"/>
              <a:ext cx="649336" cy="656757"/>
            </a:xfrm>
            <a:prstGeom prst="rect">
              <a:avLst/>
            </a:prstGeom>
            <a:effectLst>
              <a:reflection blurRad="6350" stA="50000" endA="275" endPos="40000" dist="101600" dir="5400000" sy="-100000" algn="bl" rotWithShape="0"/>
            </a:effectLst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9719" y="3738623"/>
              <a:ext cx="570471" cy="546092"/>
            </a:xfrm>
            <a:prstGeom prst="rect">
              <a:avLst/>
            </a:prstGeom>
            <a:effectLst>
              <a:reflection blurRad="6350" stA="50000" endA="275" endPos="40000" dist="101600" dir="5400000" sy="-100000" algn="bl" rotWithShape="0"/>
            </a:effectLst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5735" y="3883792"/>
              <a:ext cx="327187" cy="251682"/>
            </a:xfrm>
            <a:prstGeom prst="rect">
              <a:avLst/>
            </a:prstGeom>
            <a:effectLst>
              <a:reflection blurRad="6350" stA="50000" endA="275" endPos="40000" dist="1016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08952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1"/>
          <p:cNvSpPr/>
          <p:nvPr/>
        </p:nvSpPr>
        <p:spPr>
          <a:xfrm rot="5400000">
            <a:off x="9958033" y="1292621"/>
            <a:ext cx="1516243" cy="2642222"/>
          </a:xfrm>
          <a:custGeom>
            <a:avLst/>
            <a:gdLst/>
            <a:ahLst/>
            <a:cxnLst/>
            <a:rect l="l" t="t" r="r" b="b"/>
            <a:pathLst>
              <a:path w="720153" h="1355643">
                <a:moveTo>
                  <a:pt x="70784" y="0"/>
                </a:moveTo>
                <a:lnTo>
                  <a:pt x="649369" y="0"/>
                </a:lnTo>
                <a:cubicBezTo>
                  <a:pt x="688462" y="0"/>
                  <a:pt x="720153" y="31691"/>
                  <a:pt x="720153" y="70784"/>
                </a:cubicBezTo>
                <a:lnTo>
                  <a:pt x="720153" y="1284858"/>
                </a:lnTo>
                <a:cubicBezTo>
                  <a:pt x="720153" y="1323952"/>
                  <a:pt x="688462" y="1355643"/>
                  <a:pt x="649369" y="1355643"/>
                </a:cubicBezTo>
                <a:lnTo>
                  <a:pt x="70784" y="1355643"/>
                </a:lnTo>
                <a:cubicBezTo>
                  <a:pt x="31691" y="1355643"/>
                  <a:pt x="0" y="1323952"/>
                  <a:pt x="0" y="1284858"/>
                </a:cubicBezTo>
                <a:lnTo>
                  <a:pt x="0" y="70784"/>
                </a:lnTo>
                <a:cubicBezTo>
                  <a:pt x="0" y="31691"/>
                  <a:pt x="31691" y="0"/>
                  <a:pt x="70784" y="0"/>
                </a:cubicBezTo>
                <a:close/>
              </a:path>
            </a:pathLst>
          </a:custGeom>
          <a:solidFill>
            <a:srgbClr val="DCC6E0"/>
          </a:solidFill>
        </p:spPr>
      </p:sp>
      <p:sp>
        <p:nvSpPr>
          <p:cNvPr id="27" name="Freeform 9"/>
          <p:cNvSpPr/>
          <p:nvPr/>
        </p:nvSpPr>
        <p:spPr>
          <a:xfrm>
            <a:off x="0" y="5976341"/>
            <a:ext cx="12192000" cy="908069"/>
          </a:xfrm>
          <a:custGeom>
            <a:avLst/>
            <a:gdLst/>
            <a:ahLst/>
            <a:cxnLst/>
            <a:rect l="l" t="t" r="r" b="b"/>
            <a:pathLst>
              <a:path w="4723476" h="1589141">
                <a:moveTo>
                  <a:pt x="0" y="0"/>
                </a:moveTo>
                <a:lnTo>
                  <a:pt x="4723476" y="0"/>
                </a:lnTo>
                <a:lnTo>
                  <a:pt x="4723476" y="1589142"/>
                </a:lnTo>
                <a:lnTo>
                  <a:pt x="0" y="158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t="-7829" b="-7828"/>
            </a:stretch>
          </a:blipFill>
        </p:spPr>
      </p:sp>
      <p:sp>
        <p:nvSpPr>
          <p:cNvPr id="26" name="Rectangle 25"/>
          <p:cNvSpPr/>
          <p:nvPr/>
        </p:nvSpPr>
        <p:spPr>
          <a:xfrm>
            <a:off x="770957" y="532748"/>
            <a:ext cx="7091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4800" b="1" dirty="0" smtClean="0">
                <a:solidFill>
                  <a:srgbClr val="8E44AD"/>
                </a:solidFill>
                <a:latin typeface="Kelson Sans" panose="02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System architecture </a:t>
            </a:r>
            <a:endParaRPr lang="id-ID" sz="4800" b="1" dirty="0">
              <a:solidFill>
                <a:srgbClr val="8E44AD"/>
              </a:solidFill>
              <a:latin typeface="Kelson Sans" panose="020005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70958" y="1975234"/>
            <a:ext cx="560213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View Users: </a:t>
            </a:r>
            <a:r>
              <a:rPr lang="en-US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Access a list of all registered users.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Edit/Update User: </a:t>
            </a:r>
            <a:r>
              <a:rPr lang="en-US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Modify user </a:t>
            </a:r>
            <a:r>
              <a:rPr lang="en-US" dirty="0" smtClean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profiles.</a:t>
            </a:r>
            <a:endParaRPr lang="en-US" dirty="0">
              <a:solidFill>
                <a:srgbClr val="333333"/>
              </a:solidFill>
              <a:latin typeface="Poppins" panose="00000500000000000000" pitchFamily="2" charset="0"/>
              <a:ea typeface="Source Code Pro Medium" panose="020B0604020202020204" charset="0"/>
              <a:cs typeface="Poppins" panose="00000500000000000000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Delete User: </a:t>
            </a:r>
            <a:r>
              <a:rPr lang="en-US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Remove a user account from the system.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View </a:t>
            </a:r>
            <a:r>
              <a:rPr lang="en-US" b="1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Reviews: </a:t>
            </a:r>
            <a:r>
              <a:rPr lang="en-US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Monitor user-generated feedback on recipes</a:t>
            </a:r>
            <a:r>
              <a:rPr lang="en-US" b="1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Delete Reviews: </a:t>
            </a:r>
            <a:r>
              <a:rPr lang="en-US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Remove offensive or irrelevant reviews.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Record of Search History: </a:t>
            </a:r>
            <a:r>
              <a:rPr lang="en-US" dirty="0">
                <a:solidFill>
                  <a:srgbClr val="333333"/>
                </a:solidFill>
                <a:latin typeface="Poppins" panose="00000500000000000000" pitchFamily="2" charset="0"/>
                <a:ea typeface="Source Code Pro Medium" panose="020B0604020202020204" charset="0"/>
                <a:cs typeface="Poppins" panose="00000500000000000000" pitchFamily="2" charset="0"/>
              </a:rPr>
              <a:t>Track what users are searching to improve recommendations.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770957" y="1363745"/>
            <a:ext cx="4248083" cy="68292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>
                <a:solidFill>
                  <a:srgbClr val="DCC6E0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Admin Controls</a:t>
            </a:r>
            <a:endParaRPr lang="id-ID" sz="3200" dirty="0">
              <a:solidFill>
                <a:srgbClr val="DCC6E0"/>
              </a:solidFill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Freeform 6"/>
          <p:cNvSpPr/>
          <p:nvPr/>
        </p:nvSpPr>
        <p:spPr>
          <a:xfrm rot="1611360" flipH="1">
            <a:off x="9928032" y="271313"/>
            <a:ext cx="2089626" cy="1091229"/>
          </a:xfrm>
          <a:custGeom>
            <a:avLst/>
            <a:gdLst/>
            <a:ahLst/>
            <a:cxnLst/>
            <a:rect l="l" t="t" r="r" b="b"/>
            <a:pathLst>
              <a:path w="3134439" h="1636843">
                <a:moveTo>
                  <a:pt x="3134439" y="0"/>
                </a:moveTo>
                <a:lnTo>
                  <a:pt x="0" y="0"/>
                </a:lnTo>
                <a:lnTo>
                  <a:pt x="0" y="1636843"/>
                </a:lnTo>
                <a:lnTo>
                  <a:pt x="3134439" y="1636843"/>
                </a:lnTo>
                <a:lnTo>
                  <a:pt x="313443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 l="-14517" r="-14517"/>
            </a:stretch>
          </a:blipFill>
        </p:spPr>
      </p:sp>
      <p:grpSp>
        <p:nvGrpSpPr>
          <p:cNvPr id="3" name="Group 2"/>
          <p:cNvGrpSpPr/>
          <p:nvPr/>
        </p:nvGrpSpPr>
        <p:grpSpPr>
          <a:xfrm>
            <a:off x="6951312" y="1890131"/>
            <a:ext cx="2296206" cy="3474721"/>
            <a:chOff x="11826195" y="3007359"/>
            <a:chExt cx="2296206" cy="3474721"/>
          </a:xfrm>
        </p:grpSpPr>
        <p:grpSp>
          <p:nvGrpSpPr>
            <p:cNvPr id="23" name="Group 10"/>
            <p:cNvGrpSpPr/>
            <p:nvPr/>
          </p:nvGrpSpPr>
          <p:grpSpPr>
            <a:xfrm>
              <a:off x="11826195" y="3007359"/>
              <a:ext cx="2296206" cy="3474721"/>
              <a:chOff x="0" y="0"/>
              <a:chExt cx="720153" cy="1355643"/>
            </a:xfrm>
          </p:grpSpPr>
          <p:sp>
            <p:nvSpPr>
              <p:cNvPr id="28" name="Freeform 11"/>
              <p:cNvSpPr/>
              <p:nvPr/>
            </p:nvSpPr>
            <p:spPr>
              <a:xfrm>
                <a:off x="0" y="0"/>
                <a:ext cx="720153" cy="1355643"/>
              </a:xfrm>
              <a:custGeom>
                <a:avLst/>
                <a:gdLst/>
                <a:ahLst/>
                <a:cxnLst/>
                <a:rect l="l" t="t" r="r" b="b"/>
                <a:pathLst>
                  <a:path w="720153" h="1355643">
                    <a:moveTo>
                      <a:pt x="70784" y="0"/>
                    </a:moveTo>
                    <a:lnTo>
                      <a:pt x="649369" y="0"/>
                    </a:lnTo>
                    <a:cubicBezTo>
                      <a:pt x="688462" y="0"/>
                      <a:pt x="720153" y="31691"/>
                      <a:pt x="720153" y="70784"/>
                    </a:cubicBezTo>
                    <a:lnTo>
                      <a:pt x="720153" y="1284858"/>
                    </a:lnTo>
                    <a:cubicBezTo>
                      <a:pt x="720153" y="1323952"/>
                      <a:pt x="688462" y="1355643"/>
                      <a:pt x="649369" y="1355643"/>
                    </a:cubicBezTo>
                    <a:lnTo>
                      <a:pt x="70784" y="1355643"/>
                    </a:lnTo>
                    <a:cubicBezTo>
                      <a:pt x="31691" y="1355643"/>
                      <a:pt x="0" y="1323952"/>
                      <a:pt x="0" y="1284858"/>
                    </a:cubicBezTo>
                    <a:lnTo>
                      <a:pt x="0" y="70784"/>
                    </a:lnTo>
                    <a:cubicBezTo>
                      <a:pt x="0" y="31691"/>
                      <a:pt x="31691" y="0"/>
                      <a:pt x="70784" y="0"/>
                    </a:cubicBezTo>
                    <a:close/>
                  </a:path>
                </a:pathLst>
              </a:custGeom>
              <a:solidFill>
                <a:srgbClr val="DCC6E0"/>
              </a:solidFill>
            </p:spPr>
          </p:sp>
          <p:sp>
            <p:nvSpPr>
              <p:cNvPr id="30" name="TextBox 12"/>
              <p:cNvSpPr txBox="1"/>
              <p:nvPr/>
            </p:nvSpPr>
            <p:spPr>
              <a:xfrm>
                <a:off x="0" y="-38100"/>
                <a:ext cx="720153" cy="1393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2" name="Freeform 19"/>
            <p:cNvSpPr/>
            <p:nvPr/>
          </p:nvSpPr>
          <p:spPr>
            <a:xfrm rot="5400000">
              <a:off x="11399884" y="3741988"/>
              <a:ext cx="3148872" cy="2001197"/>
            </a:xfrm>
            <a:custGeom>
              <a:avLst/>
              <a:gdLst/>
              <a:ahLst/>
              <a:cxnLst/>
              <a:rect l="l" t="t" r="r" b="b"/>
              <a:pathLst>
                <a:path w="766030" h="438942">
                  <a:moveTo>
                    <a:pt x="39144" y="0"/>
                  </a:moveTo>
                  <a:lnTo>
                    <a:pt x="726885" y="0"/>
                  </a:lnTo>
                  <a:cubicBezTo>
                    <a:pt x="737267" y="0"/>
                    <a:pt x="747224" y="4124"/>
                    <a:pt x="754565" y="11465"/>
                  </a:cubicBezTo>
                  <a:cubicBezTo>
                    <a:pt x="761906" y="18806"/>
                    <a:pt x="766030" y="28763"/>
                    <a:pt x="766030" y="39144"/>
                  </a:cubicBezTo>
                  <a:lnTo>
                    <a:pt x="766030" y="399798"/>
                  </a:lnTo>
                  <a:cubicBezTo>
                    <a:pt x="766030" y="421416"/>
                    <a:pt x="748504" y="438942"/>
                    <a:pt x="726885" y="438942"/>
                  </a:cubicBezTo>
                  <a:lnTo>
                    <a:pt x="39144" y="438942"/>
                  </a:lnTo>
                  <a:cubicBezTo>
                    <a:pt x="28763" y="438942"/>
                    <a:pt x="18806" y="434818"/>
                    <a:pt x="11465" y="427477"/>
                  </a:cubicBezTo>
                  <a:cubicBezTo>
                    <a:pt x="4124" y="420136"/>
                    <a:pt x="0" y="410179"/>
                    <a:pt x="0" y="399798"/>
                  </a:cubicBezTo>
                  <a:lnTo>
                    <a:pt x="0" y="39144"/>
                  </a:lnTo>
                  <a:cubicBezTo>
                    <a:pt x="0" y="28763"/>
                    <a:pt x="4124" y="18806"/>
                    <a:pt x="11465" y="11465"/>
                  </a:cubicBezTo>
                  <a:cubicBezTo>
                    <a:pt x="18806" y="4124"/>
                    <a:pt x="28763" y="0"/>
                    <a:pt x="39144" y="0"/>
                  </a:cubicBezTo>
                  <a:close/>
                </a:path>
              </a:pathLst>
            </a:custGeom>
            <a:blipFill>
              <a:blip r:embed="rId9"/>
              <a:stretch>
                <a:fillRect t="-8136" b="-8136"/>
              </a:stretch>
            </a:blipFill>
          </p:spPr>
        </p:sp>
      </p:grpSp>
      <p:sp>
        <p:nvSpPr>
          <p:cNvPr id="14" name="Freeform 30"/>
          <p:cNvSpPr/>
          <p:nvPr/>
        </p:nvSpPr>
        <p:spPr>
          <a:xfrm>
            <a:off x="10372646" y="1929582"/>
            <a:ext cx="687038" cy="572722"/>
          </a:xfrm>
          <a:custGeom>
            <a:avLst/>
            <a:gdLst/>
            <a:ahLst/>
            <a:cxnLst/>
            <a:rect l="l" t="t" r="r" b="b"/>
            <a:pathLst>
              <a:path w="874566" h="665302">
                <a:moveTo>
                  <a:pt x="0" y="0"/>
                </a:moveTo>
                <a:lnTo>
                  <a:pt x="874567" y="0"/>
                </a:lnTo>
                <a:lnTo>
                  <a:pt x="874567" y="665302"/>
                </a:lnTo>
                <a:lnTo>
                  <a:pt x="0" y="665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 t="-10" b="-8"/>
            </a:stretch>
          </a:blipFill>
        </p:spPr>
      </p:sp>
      <p:sp>
        <p:nvSpPr>
          <p:cNvPr id="15" name="TextBox 31"/>
          <p:cNvSpPr txBox="1"/>
          <p:nvPr/>
        </p:nvSpPr>
        <p:spPr>
          <a:xfrm>
            <a:off x="9590269" y="2371015"/>
            <a:ext cx="2251773" cy="873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dirty="0">
                <a:solidFill>
                  <a:srgbClr val="333333"/>
                </a:solidFill>
                <a:latin typeface="Poppins" panose="00000500000000000000"/>
                <a:ea typeface="Comic Sans Bold"/>
                <a:cs typeface="Comic Sans Bold"/>
                <a:sym typeface="Comic Sans Bold"/>
              </a:rPr>
              <a:t>Various Types of Recipes</a:t>
            </a:r>
          </a:p>
        </p:txBody>
      </p:sp>
      <p:grpSp>
        <p:nvGrpSpPr>
          <p:cNvPr id="17" name="Group 34"/>
          <p:cNvGrpSpPr/>
          <p:nvPr/>
        </p:nvGrpSpPr>
        <p:grpSpPr>
          <a:xfrm>
            <a:off x="9426517" y="3564453"/>
            <a:ext cx="2610749" cy="1800399"/>
            <a:chOff x="0" y="0"/>
            <a:chExt cx="4355135" cy="3746805"/>
          </a:xfrm>
        </p:grpSpPr>
        <p:sp>
          <p:nvSpPr>
            <p:cNvPr id="18" name="Freeform 35"/>
            <p:cNvSpPr/>
            <p:nvPr/>
          </p:nvSpPr>
          <p:spPr>
            <a:xfrm>
              <a:off x="0" y="0"/>
              <a:ext cx="4355084" cy="3746881"/>
            </a:xfrm>
            <a:custGeom>
              <a:avLst/>
              <a:gdLst/>
              <a:ahLst/>
              <a:cxnLst/>
              <a:rect l="l" t="t" r="r" b="b"/>
              <a:pathLst>
                <a:path w="4355084" h="3746881">
                  <a:moveTo>
                    <a:pt x="474980" y="0"/>
                  </a:moveTo>
                  <a:lnTo>
                    <a:pt x="3880104" y="0"/>
                  </a:lnTo>
                  <a:cubicBezTo>
                    <a:pt x="4006088" y="0"/>
                    <a:pt x="4126865" y="41656"/>
                    <a:pt x="4216019" y="115824"/>
                  </a:cubicBezTo>
                  <a:cubicBezTo>
                    <a:pt x="4305173" y="189992"/>
                    <a:pt x="4355084" y="290576"/>
                    <a:pt x="4355084" y="395478"/>
                  </a:cubicBezTo>
                  <a:lnTo>
                    <a:pt x="4355084" y="3351403"/>
                  </a:lnTo>
                  <a:cubicBezTo>
                    <a:pt x="4355084" y="3456305"/>
                    <a:pt x="4305046" y="3556889"/>
                    <a:pt x="4216019" y="3631057"/>
                  </a:cubicBezTo>
                  <a:cubicBezTo>
                    <a:pt x="4126992" y="3705225"/>
                    <a:pt x="4006088" y="3746881"/>
                    <a:pt x="3880104" y="3746881"/>
                  </a:cubicBezTo>
                  <a:lnTo>
                    <a:pt x="474980" y="3746881"/>
                  </a:lnTo>
                  <a:cubicBezTo>
                    <a:pt x="348996" y="3746881"/>
                    <a:pt x="228219" y="3705225"/>
                    <a:pt x="139065" y="3631057"/>
                  </a:cubicBezTo>
                  <a:cubicBezTo>
                    <a:pt x="49911" y="3556889"/>
                    <a:pt x="0" y="3456305"/>
                    <a:pt x="0" y="3351403"/>
                  </a:cubicBezTo>
                  <a:lnTo>
                    <a:pt x="0" y="395478"/>
                  </a:lnTo>
                  <a:cubicBezTo>
                    <a:pt x="0" y="290576"/>
                    <a:pt x="50038" y="189992"/>
                    <a:pt x="139065" y="115824"/>
                  </a:cubicBezTo>
                  <a:cubicBezTo>
                    <a:pt x="228092" y="41656"/>
                    <a:pt x="348996" y="0"/>
                    <a:pt x="474980" y="0"/>
                  </a:cubicBezTo>
                  <a:close/>
                </a:path>
              </a:pathLst>
            </a:custGeom>
            <a:blipFill>
              <a:blip r:embed="rId18"/>
              <a:stretch>
                <a:fillRect t="-22647" r="-1" b="-22644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04779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1873" y="518071"/>
            <a:ext cx="36016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4000" b="1" dirty="0" smtClean="0">
                <a:solidFill>
                  <a:srgbClr val="8E44AD"/>
                </a:solidFill>
                <a:latin typeface="Kelson Sans" panose="02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Landing Page</a:t>
            </a:r>
            <a:endParaRPr lang="id-ID" sz="4000" b="1" dirty="0">
              <a:solidFill>
                <a:srgbClr val="8E44AD"/>
              </a:solidFill>
              <a:latin typeface="Kelson Sans" panose="020005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542" y="651164"/>
            <a:ext cx="8602614" cy="5250872"/>
          </a:xfrm>
        </p:spPr>
      </p:pic>
      <p:grpSp>
        <p:nvGrpSpPr>
          <p:cNvPr id="11" name="Group 10"/>
          <p:cNvGrpSpPr/>
          <p:nvPr/>
        </p:nvGrpSpPr>
        <p:grpSpPr>
          <a:xfrm>
            <a:off x="171873" y="2365078"/>
            <a:ext cx="3180927" cy="3006598"/>
            <a:chOff x="5609505" y="1809860"/>
            <a:chExt cx="4439370" cy="2154641"/>
          </a:xfrm>
        </p:grpSpPr>
        <p:sp>
          <p:nvSpPr>
            <p:cNvPr id="13" name="Rectangle 12"/>
            <p:cNvSpPr/>
            <p:nvPr/>
          </p:nvSpPr>
          <p:spPr>
            <a:xfrm>
              <a:off x="5609505" y="2310269"/>
              <a:ext cx="4439370" cy="16542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600" dirty="0" smtClean="0">
                  <a:solidFill>
                    <a:srgbClr val="333333"/>
                  </a:solidFill>
                  <a:latin typeface="Poppins" panose="00000500000000000000" pitchFamily="2" charset="0"/>
                  <a:ea typeface="Lato" panose="020F0502020204030203" pitchFamily="34" charset="0"/>
                  <a:cs typeface="Poppins" panose="00000500000000000000" pitchFamily="2" charset="0"/>
                </a:rPr>
                <a:t>This is my hero section where the user is having a short intro to our website and user can explore recipes and go to the about section too</a:t>
              </a:r>
              <a:endParaRPr lang="en-US" sz="1600" dirty="0">
                <a:solidFill>
                  <a:srgbClr val="333333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14" name="Subtitle 2"/>
            <p:cNvSpPr txBox="1">
              <a:spLocks/>
            </p:cNvSpPr>
            <p:nvPr/>
          </p:nvSpPr>
          <p:spPr>
            <a:xfrm>
              <a:off x="5609505" y="1809860"/>
              <a:ext cx="4439370" cy="48940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200" dirty="0" smtClean="0">
                  <a:solidFill>
                    <a:srgbClr val="DCC6E0"/>
                  </a:solidFill>
                  <a:latin typeface="Kelson Sans" panose="02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Hero Section</a:t>
              </a:r>
              <a:endParaRPr lang="id-ID" sz="3200" dirty="0">
                <a:solidFill>
                  <a:srgbClr val="DCC6E0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393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1873" y="518071"/>
            <a:ext cx="36016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4000" b="1" dirty="0" smtClean="0">
                <a:solidFill>
                  <a:srgbClr val="8E44AD"/>
                </a:solidFill>
                <a:latin typeface="Kelson Sans" panose="02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Landing Page</a:t>
            </a:r>
            <a:endParaRPr lang="id-ID" sz="4000" b="1" dirty="0">
              <a:solidFill>
                <a:srgbClr val="8E44AD"/>
              </a:solidFill>
              <a:latin typeface="Kelson Sans" panose="020005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542" y="678873"/>
            <a:ext cx="8602614" cy="5195454"/>
          </a:xfrm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171873" y="2365077"/>
            <a:ext cx="3291763" cy="68292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>
                <a:solidFill>
                  <a:srgbClr val="DCC6E0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About Section</a:t>
            </a:r>
            <a:endParaRPr lang="id-ID" sz="3200" dirty="0">
              <a:solidFill>
                <a:srgbClr val="DCC6E0"/>
              </a:solidFill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1873" y="518071"/>
            <a:ext cx="36016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4000" b="1" dirty="0" smtClean="0">
                <a:solidFill>
                  <a:srgbClr val="8E44AD"/>
                </a:solidFill>
                <a:latin typeface="Kelson Sans" panose="02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Landing Page</a:t>
            </a:r>
            <a:endParaRPr lang="id-ID" sz="4000" b="1" dirty="0">
              <a:solidFill>
                <a:srgbClr val="8E44AD"/>
              </a:solidFill>
              <a:latin typeface="Kelson Sans" panose="020005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542" y="665018"/>
            <a:ext cx="8602614" cy="5223164"/>
          </a:xfrm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171873" y="2365077"/>
            <a:ext cx="3180927" cy="68292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>
                <a:solidFill>
                  <a:srgbClr val="DCC6E0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Popular Recipes Section</a:t>
            </a:r>
            <a:endParaRPr lang="id-ID" sz="3200" dirty="0">
              <a:solidFill>
                <a:srgbClr val="DCC6E0"/>
              </a:solidFill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27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1923</TotalTime>
  <Words>562</Words>
  <Application>Microsoft Office PowerPoint</Application>
  <PresentationFormat>Widescreen</PresentationFormat>
  <Paragraphs>94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Arial</vt:lpstr>
      <vt:lpstr>Arimo Bold</vt:lpstr>
      <vt:lpstr>Calibri</vt:lpstr>
      <vt:lpstr>Calibri Light</vt:lpstr>
      <vt:lpstr>Comic Sans</vt:lpstr>
      <vt:lpstr>Comic Sans Bold</vt:lpstr>
      <vt:lpstr>Kelson Sans</vt:lpstr>
      <vt:lpstr>Lato</vt:lpstr>
      <vt:lpstr>Lato Black</vt:lpstr>
      <vt:lpstr>Lato Light</vt:lpstr>
      <vt:lpstr>Poppins</vt:lpstr>
      <vt:lpstr>Poppins Bold</vt:lpstr>
      <vt:lpstr>Source Code Pro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Ali</dc:creator>
  <cp:lastModifiedBy>tayyabaa</cp:lastModifiedBy>
  <cp:revision>95</cp:revision>
  <dcterms:created xsi:type="dcterms:W3CDTF">2016-10-24T07:18:46Z</dcterms:created>
  <dcterms:modified xsi:type="dcterms:W3CDTF">2025-12-17T02:59:22Z</dcterms:modified>
</cp:coreProperties>
</file>